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9"/>
  </p:notesMasterIdLst>
  <p:handoutMasterIdLst>
    <p:handoutMasterId r:id="rId41"/>
  </p:handoutMasterIdLst>
  <p:sldIdLst>
    <p:sldId id="426" r:id="rId8"/>
    <p:sldId id="684" r:id="rId10"/>
    <p:sldId id="685" r:id="rId11"/>
    <p:sldId id="589" r:id="rId12"/>
    <p:sldId id="586" r:id="rId13"/>
    <p:sldId id="614" r:id="rId14"/>
    <p:sldId id="640" r:id="rId15"/>
    <p:sldId id="620" r:id="rId16"/>
    <p:sldId id="627" r:id="rId17"/>
    <p:sldId id="621" r:id="rId18"/>
    <p:sldId id="611" r:id="rId19"/>
    <p:sldId id="604" r:id="rId20"/>
    <p:sldId id="590" r:id="rId21"/>
    <p:sldId id="603" r:id="rId22"/>
    <p:sldId id="629" r:id="rId23"/>
    <p:sldId id="630" r:id="rId24"/>
    <p:sldId id="635" r:id="rId25"/>
    <p:sldId id="734" r:id="rId26"/>
    <p:sldId id="615" r:id="rId27"/>
    <p:sldId id="732" r:id="rId28"/>
    <p:sldId id="616" r:id="rId29"/>
    <p:sldId id="637" r:id="rId30"/>
    <p:sldId id="733" r:id="rId31"/>
    <p:sldId id="638" r:id="rId32"/>
    <p:sldId id="735" r:id="rId33"/>
    <p:sldId id="580" r:id="rId34"/>
    <p:sldId id="599" r:id="rId35"/>
    <p:sldId id="592" r:id="rId36"/>
    <p:sldId id="602" r:id="rId37"/>
    <p:sldId id="623" r:id="rId38"/>
    <p:sldId id="633" r:id="rId39"/>
    <p:sldId id="634" r:id="rId40"/>
  </p:sldIdLst>
  <p:sldSz cx="9144000" cy="6858000" type="screen4x3"/>
  <p:notesSz cx="6858000" cy="9144000"/>
  <p:custDataLst>
    <p:tags r:id="rId45"/>
  </p:custDataLst>
  <p:defaultTextStyle>
    <a:defPPr>
      <a:defRPr lang="en-US"/>
    </a:defPPr>
    <a:lvl1pPr marL="0" lvl="0" indent="0" algn="l" defTabSz="914400" rtl="0" eaLnBrk="1" fontAlgn="base" latinLnBrk="0" hangingPunct="1">
      <a:lnSpc>
        <a:spcPct val="100000"/>
      </a:lnSpc>
      <a:spcBef>
        <a:spcPct val="50000"/>
      </a:spcBef>
      <a:spcAft>
        <a:spcPct val="0"/>
      </a:spcAft>
      <a:buNone/>
      <a:defRPr sz="2400" b="0" i="0" u="none" kern="1200" baseline="0">
        <a:solidFill>
          <a:srgbClr val="010066"/>
        </a:solidFill>
        <a:latin typeface="Arial" panose="020B0604020202020204" pitchFamily="34" charset="0"/>
        <a:ea typeface="+mn-ea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50000"/>
      </a:spcBef>
      <a:spcAft>
        <a:spcPct val="0"/>
      </a:spcAft>
      <a:buNone/>
      <a:defRPr sz="2400" b="0" i="0" u="none" kern="1200" baseline="0">
        <a:solidFill>
          <a:srgbClr val="010066"/>
        </a:solidFill>
        <a:latin typeface="Arial" panose="020B0604020202020204" pitchFamily="34" charset="0"/>
        <a:ea typeface="+mn-ea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50000"/>
      </a:spcBef>
      <a:spcAft>
        <a:spcPct val="0"/>
      </a:spcAft>
      <a:buNone/>
      <a:defRPr sz="2400" b="0" i="0" u="none" kern="1200" baseline="0">
        <a:solidFill>
          <a:srgbClr val="010066"/>
        </a:solidFill>
        <a:latin typeface="Arial" panose="020B0604020202020204" pitchFamily="34" charset="0"/>
        <a:ea typeface="+mn-ea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50000"/>
      </a:spcBef>
      <a:spcAft>
        <a:spcPct val="0"/>
      </a:spcAft>
      <a:buNone/>
      <a:defRPr sz="2400" b="0" i="0" u="none" kern="1200" baseline="0">
        <a:solidFill>
          <a:srgbClr val="010066"/>
        </a:solidFill>
        <a:latin typeface="Arial" panose="020B0604020202020204" pitchFamily="34" charset="0"/>
        <a:ea typeface="+mn-ea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50000"/>
      </a:spcBef>
      <a:spcAft>
        <a:spcPct val="0"/>
      </a:spcAft>
      <a:buNone/>
      <a:defRPr sz="2400" b="0" i="0" u="none" kern="1200" baseline="0">
        <a:solidFill>
          <a:srgbClr val="010066"/>
        </a:solidFill>
        <a:latin typeface="Arial" panose="020B0604020202020204" pitchFamily="34" charset="0"/>
        <a:ea typeface="+mn-ea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50000"/>
      </a:spcBef>
      <a:spcAft>
        <a:spcPct val="0"/>
      </a:spcAft>
      <a:buNone/>
      <a:defRPr sz="2400" b="0" i="0" u="none" kern="1200" baseline="0">
        <a:solidFill>
          <a:srgbClr val="010066"/>
        </a:solidFill>
        <a:latin typeface="Arial" panose="020B0604020202020204" pitchFamily="34" charset="0"/>
        <a:ea typeface="+mn-ea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50000"/>
      </a:spcBef>
      <a:spcAft>
        <a:spcPct val="0"/>
      </a:spcAft>
      <a:buNone/>
      <a:defRPr sz="2400" b="0" i="0" u="none" kern="1200" baseline="0">
        <a:solidFill>
          <a:srgbClr val="010066"/>
        </a:solidFill>
        <a:latin typeface="Arial" panose="020B0604020202020204" pitchFamily="34" charset="0"/>
        <a:ea typeface="+mn-ea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50000"/>
      </a:spcBef>
      <a:spcAft>
        <a:spcPct val="0"/>
      </a:spcAft>
      <a:buNone/>
      <a:defRPr sz="2400" b="0" i="0" u="none" kern="1200" baseline="0">
        <a:solidFill>
          <a:srgbClr val="010066"/>
        </a:solidFill>
        <a:latin typeface="Arial" panose="020B0604020202020204" pitchFamily="34" charset="0"/>
        <a:ea typeface="+mn-ea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50000"/>
      </a:spcBef>
      <a:spcAft>
        <a:spcPct val="0"/>
      </a:spcAft>
      <a:buNone/>
      <a:defRPr sz="2400" b="0" i="0" u="none" kern="1200" baseline="0">
        <a:solidFill>
          <a:srgbClr val="010066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4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2FDB2607-1784-4EEB-B798-7EB5836EED8A}">
        <p14:showMediaCtrls xmlns:p14="http://schemas.microsoft.com/office/powerpoint/2010/main" val="1"/>
      </p:ext>
    </p:extLst>
  </p:showPr>
  <p:clrMru>
    <a:srgbClr val="6600CC"/>
    <a:srgbClr val="663300"/>
    <a:srgbClr val="10BC45"/>
    <a:srgbClr val="FFCCFF"/>
    <a:srgbClr val="B0F9B9"/>
    <a:srgbClr val="8B85BE"/>
    <a:srgbClr val="6359AA"/>
    <a:srgbClr val="3D37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howOutlineIcons="0">
    <p:restoredLeft sz="16325"/>
    <p:restoredTop sz="78679"/>
  </p:normalViewPr>
  <p:slideViewPr>
    <p:cSldViewPr snapToGrid="0" showGuides="1">
      <p:cViewPr>
        <p:scale>
          <a:sx n="75" d="100"/>
          <a:sy n="75" d="100"/>
        </p:scale>
        <p:origin x="-906" y="-210"/>
      </p:cViewPr>
      <p:guideLst>
        <p:guide orient="horz" pos="2160"/>
        <p:guide pos="2880"/>
        <p:guide pos="43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100" d="100"/>
        <a:sy n="100" d="100"/>
      </p:scale>
      <p:origin x="0" y="64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5" Type="http://schemas.openxmlformats.org/officeDocument/2006/relationships/tags" Target="tags/tag5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handoutMaster" Target="handoutMasters/handoutMaster1.xml"/><Relationship Id="rId40" Type="http://schemas.openxmlformats.org/officeDocument/2006/relationships/slide" Target="slides/slide32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0" Type="http://schemas.openxmlformats.org/officeDocument/2006/relationships/slide" Target="slides/slide12.xml"/><Relationship Id="rId2" Type="http://schemas.openxmlformats.org/officeDocument/2006/relationships/theme" Target="theme/theme1.xml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5235" name="日期占位符 95234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/>
            <a:endParaRPr lang="en-GB" altLang="zh-CN" sz="1200" dirty="0"/>
          </a:p>
        </p:txBody>
      </p:sp>
      <p:sp>
        <p:nvSpPr>
          <p:cNvPr id="95237" name="灯片编号占位符 95236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95238" name="页眉占位符 95237"/>
          <p:cNvSpPr>
            <a:spLocks noGrp="1"/>
          </p:cNvSpPr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Cell Membranes</a:t>
            </a:r>
            <a:endParaRPr lang="en-GB" altLang="zh-CN" sz="1200" b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7587" name="日期占位符 67586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/>
            <a:endParaRPr lang="en-GB" altLang="zh-CN" sz="1200" dirty="0"/>
          </a:p>
        </p:txBody>
      </p:sp>
      <p:sp>
        <p:nvSpPr>
          <p:cNvPr id="67588" name="幻灯片图像占位符 67587"/>
          <p:cNvSpPr>
            <a:spLocks noRo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7589" name="文本占位符 67588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GB" altLang="zh-CN" dirty="0"/>
              <a:t>Click to edit Master text styles</a:t>
            </a:r>
            <a:endParaRPr lang="en-GB" altLang="zh-CN" dirty="0"/>
          </a:p>
          <a:p>
            <a:pPr lvl="1"/>
            <a:r>
              <a:rPr lang="en-GB" altLang="zh-CN" dirty="0"/>
              <a:t>Second level</a:t>
            </a:r>
            <a:endParaRPr lang="en-GB" altLang="zh-CN" dirty="0"/>
          </a:p>
          <a:p>
            <a:pPr lvl="2"/>
            <a:r>
              <a:rPr lang="en-GB" altLang="zh-CN" dirty="0"/>
              <a:t>Third level</a:t>
            </a:r>
            <a:endParaRPr lang="en-GB" altLang="zh-CN" dirty="0"/>
          </a:p>
          <a:p>
            <a:pPr lvl="3"/>
            <a:r>
              <a:rPr lang="en-GB" altLang="zh-CN" dirty="0"/>
              <a:t>Fourth level</a:t>
            </a:r>
            <a:endParaRPr lang="en-GB" altLang="zh-CN" dirty="0"/>
          </a:p>
          <a:p>
            <a:pPr lvl="4"/>
            <a:r>
              <a:rPr lang="en-GB" altLang="zh-CN" dirty="0"/>
              <a:t>Fifth level</a:t>
            </a:r>
            <a:endParaRPr lang="en-GB" altLang="zh-CN" dirty="0"/>
          </a:p>
        </p:txBody>
      </p:sp>
      <p:sp>
        <p:nvSpPr>
          <p:cNvPr id="67591" name="灯片编号占位符 67590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67594" name="页眉占位符 67593"/>
          <p:cNvSpPr>
            <a:spLocks noGrp="1"/>
          </p:cNvSpPr>
          <p:nvPr>
            <p:ph type="hdr" sz="quarter"/>
          </p:nvPr>
        </p:nvSpPr>
        <p:spPr>
          <a:xfrm>
            <a:off x="1574800" y="88900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Cell Membranes</a:t>
            </a:r>
            <a:endParaRPr lang="en-GB" altLang="zh-CN" sz="1200" b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/>
  <p:notesStyle>
    <a:lvl1pPr marL="0" lvl="0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3" name="页眉占位符 2"/>
          <p:cNvSpPr/>
          <p:nvPr>
            <p:ph type="hdr" sz="quarter" idx="3"/>
          </p:nvPr>
        </p:nvSpPr>
        <p:spPr/>
        <p:txBody>
          <a:bodyPr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Cell Membranes</a:t>
            </a:r>
            <a:endParaRPr lang="en-GB" altLang="zh-CN" sz="1200" b="1"/>
          </a:p>
        </p:txBody>
      </p:sp>
      <p:sp>
        <p:nvSpPr>
          <p:cNvPr id="401410" name="幻灯片图像占位符 401409"/>
          <p:cNvSpPr>
            <a:spLocks noRot="1" noTextEdit="1"/>
          </p:cNvSpPr>
          <p:nvPr>
            <p:ph type="sldImg"/>
          </p:nvPr>
        </p:nvSpPr>
        <p:spPr/>
      </p:sp>
      <p:sp>
        <p:nvSpPr>
          <p:cNvPr id="401411" name="文本占位符 401410"/>
          <p:cNvSpPr>
            <a:spLocks noGrp="1"/>
          </p:cNvSpPr>
          <p:nvPr>
            <p:ph type="body" idx="1"/>
          </p:nvPr>
        </p:nvSpPr>
        <p:spPr>
          <a:xfrm>
            <a:off x="914400" y="4343400"/>
            <a:ext cx="5337175" cy="4114800"/>
          </a:xfrm>
        </p:spPr>
        <p:txBody>
          <a:bodyPr/>
          <a:p>
            <a:pPr marL="92075" lvl="0" indent="-92075"/>
            <a:endParaRPr lang="en-GB" altLang="x-none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3" name="页眉占位符 2"/>
          <p:cNvSpPr/>
          <p:nvPr>
            <p:ph type="hdr" sz="quarter" idx="3"/>
          </p:nvPr>
        </p:nvSpPr>
        <p:spPr/>
        <p:txBody>
          <a:bodyPr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Cell Membranes</a:t>
            </a:r>
            <a:endParaRPr lang="en-GB" altLang="zh-CN" sz="1200" b="1"/>
          </a:p>
        </p:txBody>
      </p:sp>
      <p:sp>
        <p:nvSpPr>
          <p:cNvPr id="1035266" name="幻灯片图像占位符 1035265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035267" name="文本占位符 1035266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lang="en-GB" altLang="x-none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3" name="页眉占位符 2"/>
          <p:cNvSpPr/>
          <p:nvPr>
            <p:ph type="hdr" sz="quarter" idx="3"/>
          </p:nvPr>
        </p:nvSpPr>
        <p:spPr/>
        <p:txBody>
          <a:bodyPr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Cell Membranes</a:t>
            </a:r>
            <a:endParaRPr lang="en-GB" altLang="zh-CN" sz="1200" b="1"/>
          </a:p>
        </p:txBody>
      </p:sp>
      <p:sp>
        <p:nvSpPr>
          <p:cNvPr id="1014786" name="幻灯片图像占位符 1014785"/>
          <p:cNvSpPr>
            <a:spLocks noRot="1" noTextEdi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3" name="页眉占位符 2"/>
          <p:cNvSpPr/>
          <p:nvPr>
            <p:ph type="hdr" sz="quarter" idx="3"/>
          </p:nvPr>
        </p:nvSpPr>
        <p:spPr/>
        <p:txBody>
          <a:bodyPr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Cell Membranes</a:t>
            </a:r>
            <a:endParaRPr lang="en-GB" altLang="zh-CN" sz="1200" b="1"/>
          </a:p>
        </p:txBody>
      </p:sp>
      <p:sp>
        <p:nvSpPr>
          <p:cNvPr id="998402" name="幻灯片图像占位符 998401"/>
          <p:cNvSpPr>
            <a:spLocks noRot="1" noTextEdit="1"/>
          </p:cNvSpPr>
          <p:nvPr>
            <p:ph type="sldImg"/>
          </p:nvPr>
        </p:nvSpPr>
        <p:spPr/>
      </p:sp>
      <p:sp>
        <p:nvSpPr>
          <p:cNvPr id="998403" name="文本占位符 998402"/>
          <p:cNvSpPr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p>
            <a:pPr lvl="0"/>
            <a:endParaRPr lang="en-GB" altLang="x-none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3" name="页眉占位符 2"/>
          <p:cNvSpPr/>
          <p:nvPr>
            <p:ph type="hdr" sz="quarter" idx="3"/>
          </p:nvPr>
        </p:nvSpPr>
        <p:spPr/>
        <p:txBody>
          <a:bodyPr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Cell Membranes</a:t>
            </a:r>
            <a:endParaRPr lang="en-GB" altLang="zh-CN" sz="1200" b="1"/>
          </a:p>
        </p:txBody>
      </p:sp>
      <p:sp>
        <p:nvSpPr>
          <p:cNvPr id="966658" name="幻灯片图像占位符 966657"/>
          <p:cNvSpPr>
            <a:spLocks noRot="1" noTextEdit="1"/>
          </p:cNvSpPr>
          <p:nvPr>
            <p:ph type="sldImg"/>
          </p:nvPr>
        </p:nvSpPr>
        <p:spPr/>
      </p:sp>
      <p:sp>
        <p:nvSpPr>
          <p:cNvPr id="966659" name="文本占位符 966658"/>
          <p:cNvSpPr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p>
            <a:pPr lvl="0"/>
            <a:endParaRPr lang="en-GB" altLang="x-none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3" name="页眉占位符 2"/>
          <p:cNvSpPr/>
          <p:nvPr>
            <p:ph type="hdr" sz="quarter" idx="3"/>
          </p:nvPr>
        </p:nvSpPr>
        <p:spPr/>
        <p:txBody>
          <a:bodyPr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Cell Membranes</a:t>
            </a:r>
            <a:endParaRPr lang="en-GB" altLang="zh-CN" sz="1200" b="1"/>
          </a:p>
        </p:txBody>
      </p:sp>
      <p:sp>
        <p:nvSpPr>
          <p:cNvPr id="996354" name="幻灯片图像占位符 996353"/>
          <p:cNvSpPr>
            <a:spLocks noRot="1" noTextEdit="1"/>
          </p:cNvSpPr>
          <p:nvPr>
            <p:ph type="sldImg"/>
          </p:nvPr>
        </p:nvSpPr>
        <p:spPr/>
      </p:sp>
      <p:sp>
        <p:nvSpPr>
          <p:cNvPr id="996355" name="文本占位符 996354"/>
          <p:cNvSpPr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p>
            <a:pPr lvl="0"/>
            <a:endParaRPr lang="en-GB" altLang="x-none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3" name="页眉占位符 2"/>
          <p:cNvSpPr/>
          <p:nvPr>
            <p:ph type="hdr" sz="quarter" idx="3"/>
          </p:nvPr>
        </p:nvSpPr>
        <p:spPr/>
        <p:txBody>
          <a:bodyPr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Cell Membranes</a:t>
            </a:r>
            <a:endParaRPr lang="en-GB" altLang="zh-CN" sz="1200" b="1"/>
          </a:p>
        </p:txBody>
      </p:sp>
      <p:sp>
        <p:nvSpPr>
          <p:cNvPr id="1056770" name="幻灯片图像占位符 1056769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056771" name="文本占位符 1056770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r>
              <a:rPr lang="en-GB" altLang="zh-CN" b="1"/>
              <a:t>Teacher notes</a:t>
            </a:r>
            <a:endParaRPr lang="en-GB" altLang="zh-CN" b="1"/>
          </a:p>
          <a:p>
            <a:pPr lvl="0"/>
            <a:r>
              <a:rPr lang="en-GB" altLang="zh-CN"/>
              <a:t>See the ‘</a:t>
            </a:r>
            <a:r>
              <a:rPr lang="en-GB" altLang="zh-CN" b="1"/>
              <a:t>Biological Molecules: Proteins and Lipids</a:t>
            </a:r>
            <a:r>
              <a:rPr lang="en-GB" altLang="zh-CN"/>
              <a:t>’ presentation for more information about phospholipids.</a:t>
            </a:r>
            <a:endParaRPr lang="en-GB" altLang="zh-CN"/>
          </a:p>
          <a:p>
            <a:pPr lvl="0"/>
            <a:endParaRPr lang="en-GB" altLang="zh-CN"/>
          </a:p>
          <a:p>
            <a:pPr lvl="0"/>
            <a:r>
              <a:rPr lang="en-GB" altLang="zh-CN"/>
              <a:t>Lipids make up around 45% by mass of a cell membrane.</a:t>
            </a:r>
            <a:endParaRPr lang="en-GB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3" name="页眉占位符 2"/>
          <p:cNvSpPr/>
          <p:nvPr>
            <p:ph type="hdr" sz="quarter" idx="3"/>
          </p:nvPr>
        </p:nvSpPr>
        <p:spPr/>
        <p:txBody>
          <a:bodyPr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Cell Membranes</a:t>
            </a:r>
            <a:endParaRPr lang="en-GB" altLang="zh-CN" sz="1200" b="1"/>
          </a:p>
        </p:txBody>
      </p:sp>
      <p:sp>
        <p:nvSpPr>
          <p:cNvPr id="1058818" name="幻灯片图像占位符 1058817"/>
          <p:cNvSpPr>
            <a:spLocks noRot="1" noTextEdi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3" name="页眉占位符 2"/>
          <p:cNvSpPr/>
          <p:nvPr>
            <p:ph type="hdr" sz="quarter" idx="3"/>
          </p:nvPr>
        </p:nvSpPr>
        <p:spPr/>
        <p:txBody>
          <a:bodyPr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Cell Membranes</a:t>
            </a:r>
            <a:endParaRPr lang="en-GB" altLang="zh-CN" sz="1200" b="1"/>
          </a:p>
        </p:txBody>
      </p:sp>
      <p:sp>
        <p:nvSpPr>
          <p:cNvPr id="1074178" name="幻灯片图像占位符 1074177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074179" name="文本占位符 1074178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r>
              <a:rPr lang="en-GB" altLang="zh-CN" b="1"/>
              <a:t>Teacher notes</a:t>
            </a:r>
            <a:endParaRPr lang="en-GB" altLang="zh-CN" b="1"/>
          </a:p>
          <a:p>
            <a:pPr lvl="0"/>
            <a:r>
              <a:rPr lang="en-GB" altLang="zh-CN"/>
              <a:t>See the ‘</a:t>
            </a:r>
            <a:r>
              <a:rPr lang="en-GB" altLang="zh-CN" b="1"/>
              <a:t>Transport Across Membranes</a:t>
            </a:r>
            <a:r>
              <a:rPr lang="en-GB" altLang="zh-CN"/>
              <a:t>’ presentation for more information about diffusion.</a:t>
            </a:r>
            <a:endParaRPr lang="en-GB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3" name="页眉占位符 2"/>
          <p:cNvSpPr/>
          <p:nvPr>
            <p:ph type="hdr" sz="quarter" idx="3"/>
          </p:nvPr>
        </p:nvSpPr>
        <p:spPr/>
        <p:txBody>
          <a:bodyPr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Cell Membranes</a:t>
            </a:r>
            <a:endParaRPr lang="en-GB" altLang="zh-CN" sz="1200" b="1"/>
          </a:p>
        </p:txBody>
      </p:sp>
      <p:sp>
        <p:nvSpPr>
          <p:cNvPr id="1000450" name="幻灯片图像占位符 1000449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000451" name="文本占位符 1000450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lang="en-GB" altLang="x-none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3" name="页眉占位符 2"/>
          <p:cNvSpPr/>
          <p:nvPr>
            <p:ph type="hdr" sz="quarter" idx="3"/>
          </p:nvPr>
        </p:nvSpPr>
        <p:spPr/>
        <p:txBody>
          <a:bodyPr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Cell Membranes</a:t>
            </a:r>
            <a:endParaRPr lang="en-GB" altLang="zh-CN" sz="1200" b="1"/>
          </a:p>
        </p:txBody>
      </p:sp>
      <p:sp>
        <p:nvSpPr>
          <p:cNvPr id="1022978" name="幻灯片图像占位符 1022977"/>
          <p:cNvSpPr>
            <a:spLocks noRot="1" noTextEdi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/>
          </p:nvPr>
        </p:nvSpPr>
        <p:spPr/>
        <p:txBody>
          <a:bodyPr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Cell Membranes</a:t>
            </a:r>
            <a:endParaRPr lang="en-GB" altLang="zh-CN" sz="1200" b="1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3" name="页眉占位符 2"/>
          <p:cNvSpPr/>
          <p:nvPr>
            <p:ph type="hdr" sz="quarter" idx="3"/>
          </p:nvPr>
        </p:nvSpPr>
        <p:spPr/>
        <p:txBody>
          <a:bodyPr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Cell Membranes</a:t>
            </a:r>
            <a:endParaRPr lang="en-GB" altLang="zh-CN" sz="1200" b="1"/>
          </a:p>
        </p:txBody>
      </p:sp>
      <p:sp>
        <p:nvSpPr>
          <p:cNvPr id="1025026" name="幻灯片图像占位符 1025025"/>
          <p:cNvSpPr>
            <a:spLocks noRot="1" noTextEdi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3" name="页眉占位符 2"/>
          <p:cNvSpPr/>
          <p:nvPr>
            <p:ph type="hdr" sz="quarter" idx="3"/>
          </p:nvPr>
        </p:nvSpPr>
        <p:spPr/>
        <p:txBody>
          <a:bodyPr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Cell Membranes</a:t>
            </a:r>
            <a:endParaRPr lang="en-GB" altLang="zh-CN" sz="1200" b="1"/>
          </a:p>
        </p:txBody>
      </p:sp>
      <p:sp>
        <p:nvSpPr>
          <p:cNvPr id="1080322" name="幻灯片图像占位符 1080321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080323" name="文本占位符 1080322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lang="en-GB" altLang="x-none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/>
          </p:nvPr>
        </p:nvSpPr>
        <p:spPr/>
        <p:txBody>
          <a:bodyPr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Cell Membranes</a:t>
            </a:r>
            <a:endParaRPr lang="en-GB" altLang="zh-CN" sz="1200" b="1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3" name="页眉占位符 2"/>
          <p:cNvSpPr/>
          <p:nvPr>
            <p:ph type="hdr" sz="quarter" idx="3"/>
          </p:nvPr>
        </p:nvSpPr>
        <p:spPr/>
        <p:txBody>
          <a:bodyPr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Cell Membranes</a:t>
            </a:r>
            <a:endParaRPr lang="en-GB" altLang="zh-CN" sz="1200" b="1"/>
          </a:p>
        </p:txBody>
      </p:sp>
      <p:sp>
        <p:nvSpPr>
          <p:cNvPr id="1082370" name="幻灯片图像占位符 1082369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082371" name="文本占位符 1082370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lang="en-GB" altLang="x-none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/>
          </p:nvPr>
        </p:nvSpPr>
        <p:spPr/>
        <p:txBody>
          <a:bodyPr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Cell Membranes</a:t>
            </a:r>
            <a:endParaRPr lang="en-GB" altLang="zh-CN" sz="1200" b="1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3" name="页眉占位符 2"/>
          <p:cNvSpPr/>
          <p:nvPr>
            <p:ph type="hdr" sz="quarter" idx="3"/>
          </p:nvPr>
        </p:nvSpPr>
        <p:spPr/>
        <p:txBody>
          <a:bodyPr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Cell Membranes</a:t>
            </a:r>
            <a:endParaRPr lang="en-GB" altLang="zh-CN" sz="1200" b="1"/>
          </a:p>
        </p:txBody>
      </p:sp>
      <p:sp>
        <p:nvSpPr>
          <p:cNvPr id="946178" name="幻灯片图像占位符 946177"/>
          <p:cNvSpPr>
            <a:spLocks noRot="1" noTextEdit="1"/>
          </p:cNvSpPr>
          <p:nvPr>
            <p:ph type="sldImg"/>
          </p:nvPr>
        </p:nvSpPr>
        <p:spPr/>
      </p:sp>
      <p:sp>
        <p:nvSpPr>
          <p:cNvPr id="946202" name="文本占位符 946201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lang="en-GB" altLang="x-none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3" name="页眉占位符 2"/>
          <p:cNvSpPr/>
          <p:nvPr>
            <p:ph type="hdr" sz="quarter" idx="3"/>
          </p:nvPr>
        </p:nvSpPr>
        <p:spPr/>
        <p:txBody>
          <a:bodyPr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Cell Membranes</a:t>
            </a:r>
            <a:endParaRPr lang="en-GB" altLang="zh-CN" sz="1200" b="1"/>
          </a:p>
        </p:txBody>
      </p:sp>
      <p:sp>
        <p:nvSpPr>
          <p:cNvPr id="986114" name="幻灯片图像占位符 986113"/>
          <p:cNvSpPr>
            <a:spLocks noRot="1" noTextEdit="1"/>
          </p:cNvSpPr>
          <p:nvPr>
            <p:ph type="sldImg"/>
          </p:nvPr>
        </p:nvSpPr>
        <p:spPr/>
      </p:sp>
      <p:sp>
        <p:nvSpPr>
          <p:cNvPr id="986115" name="文本占位符 986114"/>
          <p:cNvSpPr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p>
            <a:pPr lvl="0"/>
            <a:r>
              <a:rPr lang="en-GB" altLang="zh-CN" b="1"/>
              <a:t>Teacher notes</a:t>
            </a:r>
            <a:endParaRPr lang="en-GB" altLang="zh-CN" b="1"/>
          </a:p>
          <a:p>
            <a:pPr lvl="0"/>
            <a:r>
              <a:rPr lang="en-GB" altLang="zh-CN"/>
              <a:t>This activity assumes that students are familiar with the general structure of lipids, and the difference between saturated and unsaturated fatty acid chains.</a:t>
            </a:r>
            <a:endParaRPr lang="en-GB" altLang="zh-CN"/>
          </a:p>
          <a:p>
            <a:pPr lvl="0"/>
            <a:endParaRPr lang="en-GB" altLang="zh-CN"/>
          </a:p>
          <a:p>
            <a:pPr lvl="0"/>
            <a:r>
              <a:rPr lang="en-GB" altLang="zh-CN"/>
              <a:t>See the ‘</a:t>
            </a:r>
            <a:r>
              <a:rPr lang="en-GB" altLang="zh-CN" b="1"/>
              <a:t>Biological Molecules: Proteins and Lipids</a:t>
            </a:r>
            <a:r>
              <a:rPr lang="en-GB" altLang="zh-CN"/>
              <a:t>’ presentation for more information about lipids.</a:t>
            </a:r>
            <a:endParaRPr lang="en-GB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3" name="页眉占位符 2"/>
          <p:cNvSpPr/>
          <p:nvPr>
            <p:ph type="hdr" sz="quarter" idx="3"/>
          </p:nvPr>
        </p:nvSpPr>
        <p:spPr/>
        <p:txBody>
          <a:bodyPr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Cell Membranes</a:t>
            </a:r>
            <a:endParaRPr lang="en-GB" altLang="zh-CN" sz="1200" b="1"/>
          </a:p>
        </p:txBody>
      </p:sp>
      <p:sp>
        <p:nvSpPr>
          <p:cNvPr id="970754" name="幻灯片图像占位符 970753"/>
          <p:cNvSpPr>
            <a:spLocks noRot="1" noTextEdit="1"/>
          </p:cNvSpPr>
          <p:nvPr>
            <p:ph type="sldImg"/>
          </p:nvPr>
        </p:nvSpPr>
        <p:spPr/>
      </p:sp>
      <p:sp>
        <p:nvSpPr>
          <p:cNvPr id="970755" name="文本占位符 970754"/>
          <p:cNvSpPr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p>
            <a:pPr lvl="0"/>
            <a:endParaRPr lang="en-GB" altLang="x-none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3" name="页眉占位符 2"/>
          <p:cNvSpPr/>
          <p:nvPr>
            <p:ph type="hdr" sz="quarter" idx="3"/>
          </p:nvPr>
        </p:nvSpPr>
        <p:spPr/>
        <p:txBody>
          <a:bodyPr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Cell Membranes</a:t>
            </a:r>
            <a:endParaRPr lang="en-GB" altLang="zh-CN" sz="1200" b="1"/>
          </a:p>
        </p:txBody>
      </p:sp>
      <p:sp>
        <p:nvSpPr>
          <p:cNvPr id="994306" name="幻灯片图像占位符 994305"/>
          <p:cNvSpPr>
            <a:spLocks noRot="1" noTextEdit="1"/>
          </p:cNvSpPr>
          <p:nvPr>
            <p:ph type="sldImg"/>
          </p:nvPr>
        </p:nvSpPr>
        <p:spPr/>
      </p:sp>
      <p:sp>
        <p:nvSpPr>
          <p:cNvPr id="994307" name="文本占位符 994306"/>
          <p:cNvSpPr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p>
            <a:pPr lvl="0"/>
            <a:endParaRPr lang="en-GB" altLang="x-none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/>
          </p:nvPr>
        </p:nvSpPr>
        <p:spPr/>
        <p:txBody>
          <a:bodyPr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Cell Membranes</a:t>
            </a:r>
            <a:endParaRPr lang="en-GB" altLang="zh-CN" sz="1200" b="1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3" name="页眉占位符 2"/>
          <p:cNvSpPr/>
          <p:nvPr>
            <p:ph type="hdr" sz="quarter" idx="3"/>
          </p:nvPr>
        </p:nvSpPr>
        <p:spPr/>
        <p:txBody>
          <a:bodyPr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Cell Membranes</a:t>
            </a:r>
            <a:endParaRPr lang="en-GB" altLang="zh-CN" sz="1200" b="1"/>
          </a:p>
        </p:txBody>
      </p:sp>
      <p:sp>
        <p:nvSpPr>
          <p:cNvPr id="1039362" name="幻灯片图像占位符 1039361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039363" name="文本占位符 1039362"/>
          <p:cNvSpPr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p>
            <a:pPr lvl="0"/>
            <a:endParaRPr lang="en-GB" altLang="x-none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3" name="页眉占位符 2"/>
          <p:cNvSpPr/>
          <p:nvPr>
            <p:ph type="hdr" sz="quarter" idx="3"/>
          </p:nvPr>
        </p:nvSpPr>
        <p:spPr/>
        <p:txBody>
          <a:bodyPr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Cell Membranes</a:t>
            </a:r>
            <a:endParaRPr lang="en-GB" altLang="zh-CN" sz="1200" b="1"/>
          </a:p>
        </p:txBody>
      </p:sp>
      <p:sp>
        <p:nvSpPr>
          <p:cNvPr id="1070169" name="幻灯片图像占位符 1070168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070170" name="文本占位符 1070169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lang="en-GB" altLang="x-none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3" name="页眉占位符 2"/>
          <p:cNvSpPr/>
          <p:nvPr>
            <p:ph type="hdr" sz="quarter" idx="3"/>
          </p:nvPr>
        </p:nvSpPr>
        <p:spPr/>
        <p:txBody>
          <a:bodyPr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Cell Membranes</a:t>
            </a:r>
            <a:endParaRPr lang="en-GB" altLang="zh-CN" sz="1200" b="1"/>
          </a:p>
        </p:txBody>
      </p:sp>
      <p:sp>
        <p:nvSpPr>
          <p:cNvPr id="1072225" name="幻灯片图像占位符 1072224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072226" name="文本占位符 1072225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lang="en-GB" altLang="x-none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3" name="页眉占位符 2"/>
          <p:cNvSpPr/>
          <p:nvPr>
            <p:ph type="hdr" sz="quarter" idx="3"/>
          </p:nvPr>
        </p:nvSpPr>
        <p:spPr/>
        <p:txBody>
          <a:bodyPr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Cell Membranes</a:t>
            </a:r>
            <a:endParaRPr lang="en-GB" altLang="zh-CN" sz="1200" b="1"/>
          </a:p>
        </p:txBody>
      </p:sp>
      <p:sp>
        <p:nvSpPr>
          <p:cNvPr id="964610" name="幻灯片图像占位符 964609"/>
          <p:cNvSpPr>
            <a:spLocks noRot="1" noTextEdit="1"/>
          </p:cNvSpPr>
          <p:nvPr>
            <p:ph type="sldImg"/>
          </p:nvPr>
        </p:nvSpPr>
        <p:spPr/>
      </p:sp>
      <p:sp>
        <p:nvSpPr>
          <p:cNvPr id="964611" name="文本占位符 964610"/>
          <p:cNvSpPr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p>
            <a:pPr lvl="0"/>
            <a:endParaRPr lang="en-GB" altLang="x-none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3" name="页眉占位符 2"/>
          <p:cNvSpPr/>
          <p:nvPr>
            <p:ph type="hdr" sz="quarter" idx="3"/>
          </p:nvPr>
        </p:nvSpPr>
        <p:spPr/>
        <p:txBody>
          <a:bodyPr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Cell Membranes</a:t>
            </a:r>
            <a:endParaRPr lang="en-GB" altLang="zh-CN" sz="1200" b="1"/>
          </a:p>
        </p:txBody>
      </p:sp>
      <p:sp>
        <p:nvSpPr>
          <p:cNvPr id="958466" name="幻灯片图像占位符 958465"/>
          <p:cNvSpPr>
            <a:spLocks noRot="1" noTextEdit="1"/>
          </p:cNvSpPr>
          <p:nvPr>
            <p:ph type="sldImg"/>
          </p:nvPr>
        </p:nvSpPr>
        <p:spPr/>
      </p:sp>
      <p:sp>
        <p:nvSpPr>
          <p:cNvPr id="958467" name="文本占位符 958466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lang="en-GB" altLang="x-none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3" name="页眉占位符 2"/>
          <p:cNvSpPr/>
          <p:nvPr>
            <p:ph type="hdr" sz="quarter" idx="3"/>
          </p:nvPr>
        </p:nvSpPr>
        <p:spPr/>
        <p:txBody>
          <a:bodyPr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Cell Membranes</a:t>
            </a:r>
            <a:endParaRPr lang="en-GB" altLang="zh-CN" sz="1200" b="1"/>
          </a:p>
        </p:txBody>
      </p:sp>
      <p:sp>
        <p:nvSpPr>
          <p:cNvPr id="1020930" name="幻灯片图像占位符 1020929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020931" name="文本占位符 1020930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lang="en-GB" altLang="x-none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3" name="页眉占位符 2"/>
          <p:cNvSpPr/>
          <p:nvPr>
            <p:ph type="hdr" sz="quarter" idx="3"/>
          </p:nvPr>
        </p:nvSpPr>
        <p:spPr/>
        <p:txBody>
          <a:bodyPr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Cell Membranes</a:t>
            </a:r>
            <a:endParaRPr lang="en-GB" altLang="zh-CN" sz="1200" b="1"/>
          </a:p>
        </p:txBody>
      </p:sp>
      <p:sp>
        <p:nvSpPr>
          <p:cNvPr id="1098754" name="幻灯片图像占位符 1098753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098755" name="文本占位符 1098754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>
              <a:spcBef>
                <a:spcPct val="50000"/>
              </a:spcBef>
            </a:pPr>
            <a:r>
              <a:rPr lang="en-GB" altLang="zh-CN" b="1"/>
              <a:t>Photo credit:</a:t>
            </a:r>
            <a:r>
              <a:rPr lang="en-GB" altLang="zh-CN"/>
              <a:t> Don W Fawcett / Science Photo Library</a:t>
            </a:r>
            <a:endParaRPr lang="en-GB" altLang="zh-CN"/>
          </a:p>
          <a:p>
            <a:pPr lvl="0">
              <a:spcBef>
                <a:spcPct val="50000"/>
              </a:spcBef>
            </a:pPr>
            <a:r>
              <a:rPr lang="en-GB" altLang="zh-CN"/>
              <a:t>Colour-enhanced transmission electron micrograph (TEM) of the unit membranes of two adjacent cells.</a:t>
            </a:r>
            <a:endParaRPr lang="en-GB" altLang="zh-CN"/>
          </a:p>
          <a:p>
            <a:pPr lvl="0">
              <a:spcBef>
                <a:spcPct val="50000"/>
              </a:spcBef>
            </a:pPr>
            <a:endParaRPr lang="en-GB" altLang="zh-CN"/>
          </a:p>
          <a:p>
            <a:pPr lvl="0">
              <a:spcBef>
                <a:spcPct val="50000"/>
              </a:spcBef>
            </a:pPr>
            <a:r>
              <a:rPr lang="en-GB" altLang="zh-CN" b="1"/>
              <a:t>Teacher notes</a:t>
            </a:r>
            <a:endParaRPr lang="en-GB" altLang="zh-CN" b="1"/>
          </a:p>
          <a:p>
            <a:pPr lvl="0">
              <a:spcBef>
                <a:spcPct val="50000"/>
              </a:spcBef>
            </a:pPr>
            <a:r>
              <a:rPr lang="en-GB" altLang="zh-CN"/>
              <a:t>See the ‘</a:t>
            </a:r>
            <a:r>
              <a:rPr lang="en-GB" altLang="zh-CN" b="1"/>
              <a:t>Cell Structure</a:t>
            </a:r>
            <a:r>
              <a:rPr lang="en-GB" altLang="zh-CN"/>
              <a:t>’ presentation for more information about electron microscopy.</a:t>
            </a:r>
            <a:endParaRPr lang="en-GB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3" name="页眉占位符 2"/>
          <p:cNvSpPr/>
          <p:nvPr>
            <p:ph type="hdr" sz="quarter" idx="3"/>
          </p:nvPr>
        </p:nvSpPr>
        <p:spPr/>
        <p:txBody>
          <a:bodyPr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Cell Membranes</a:t>
            </a:r>
            <a:endParaRPr lang="en-GB" altLang="zh-CN" sz="1200" b="1"/>
          </a:p>
        </p:txBody>
      </p:sp>
      <p:sp>
        <p:nvSpPr>
          <p:cNvPr id="1033218" name="幻灯片图像占位符 1033217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033219" name="文本占位符 1033218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lang="en-GB" altLang="x-none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en-GB" altLang="zh-CN" sz="1200" b="1" dirty="0"/>
            </a:fld>
            <a:endParaRPr lang="en-GB" altLang="zh-CN" sz="1200" b="1" dirty="0"/>
          </a:p>
        </p:txBody>
      </p:sp>
      <p:sp>
        <p:nvSpPr>
          <p:cNvPr id="3" name="页眉占位符 2"/>
          <p:cNvSpPr/>
          <p:nvPr>
            <p:ph type="hdr" sz="quarter" idx="3"/>
          </p:nvPr>
        </p:nvSpPr>
        <p:spPr/>
        <p:txBody>
          <a:bodyPr/>
          <a:p>
            <a:pPr lvl="0" algn="ctr" eaLnBrk="0" hangingPunct="0"/>
            <a:r>
              <a:rPr lang="en-GB" altLang="zh-CN" sz="1200" b="1"/>
              <a:t>Boardworks AS Biology </a:t>
            </a:r>
            <a:endParaRPr lang="en-GB" altLang="zh-CN" sz="1200" b="1"/>
          </a:p>
          <a:p>
            <a:pPr lvl="0" algn="ctr" eaLnBrk="0" hangingPunct="0"/>
            <a:r>
              <a:rPr lang="en-GB" altLang="zh-CN" sz="1200" b="1"/>
              <a:t>Cell Membranes</a:t>
            </a:r>
            <a:endParaRPr lang="en-GB" altLang="zh-CN" sz="1200" b="1"/>
          </a:p>
        </p:txBody>
      </p:sp>
      <p:sp>
        <p:nvSpPr>
          <p:cNvPr id="1052674" name="幻灯片图像占位符 1052673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052675" name="文本占位符 1052674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>
              <a:spcBef>
                <a:spcPct val="50000"/>
              </a:spcBef>
            </a:pPr>
            <a:r>
              <a:rPr lang="en-GB" altLang="zh-CN" b="1"/>
              <a:t>Photo credit:</a:t>
            </a:r>
            <a:r>
              <a:rPr lang="en-GB" altLang="zh-CN"/>
              <a:t> Don W Fawcett / Science Photo Library</a:t>
            </a:r>
            <a:endParaRPr lang="en-GB" altLang="zh-CN"/>
          </a:p>
          <a:p>
            <a:pPr lvl="0">
              <a:spcBef>
                <a:spcPct val="50000"/>
              </a:spcBef>
            </a:pPr>
            <a:r>
              <a:rPr lang="en-GB" altLang="zh-CN"/>
              <a:t>Colour-enhanced scanning electron micrograph (SEM) of a freeze-fracture preparation of epithelial cell membranes, showing the P-face and the E-face.</a:t>
            </a:r>
            <a:endParaRPr lang="en-GB" altLang="zh-CN"/>
          </a:p>
          <a:p>
            <a:pPr lvl="0">
              <a:spcBef>
                <a:spcPct val="50000"/>
              </a:spcBef>
            </a:pPr>
            <a:endParaRPr lang="en-GB" altLang="zh-CN"/>
          </a:p>
          <a:p>
            <a:pPr lvl="0">
              <a:spcBef>
                <a:spcPct val="50000"/>
              </a:spcBef>
            </a:pPr>
            <a:r>
              <a:rPr lang="en-GB" altLang="zh-CN" b="1"/>
              <a:t>Teacher notes</a:t>
            </a:r>
            <a:endParaRPr lang="en-GB" altLang="zh-CN" b="1"/>
          </a:p>
          <a:p>
            <a:pPr lvl="0">
              <a:spcBef>
                <a:spcPct val="50000"/>
              </a:spcBef>
            </a:pPr>
            <a:r>
              <a:rPr lang="en-GB" altLang="zh-CN">
                <a:solidFill>
                  <a:srgbClr val="10BC45"/>
                </a:solidFill>
              </a:rPr>
              <a:t>Freeze-fracturing</a:t>
            </a:r>
            <a:r>
              <a:rPr lang="en-GB" altLang="zh-CN">
                <a:solidFill>
                  <a:srgbClr val="010066"/>
                </a:solidFill>
              </a:rPr>
              <a:t> (or freeze-etching) is a technique developed in the 1950s for preparing specimens for electron microscopy. The sample to be studied is rapidly frozen in liquid nitrogen then tapped so it fractures along a line of weakness – for example, along the middle of a phospholipid bilayer. The exposed surfaces are then ‘etched’ with heavy metals so they can be seen by electron microscopy.</a:t>
            </a:r>
            <a:endParaRPr lang="en-GB" altLang="zh-CN">
              <a:solidFill>
                <a:srgbClr val="010066"/>
              </a:solidFill>
            </a:endParaRPr>
          </a:p>
          <a:p>
            <a:pPr lvl="0">
              <a:spcBef>
                <a:spcPct val="50000"/>
              </a:spcBef>
            </a:pPr>
            <a:endParaRPr lang="en-GB" altLang="zh-CN">
              <a:solidFill>
                <a:srgbClr val="010066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667677" name="图片 667676" descr="title_slide_membrane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0825" cy="6854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67668" name="文本框 667667"/>
          <p:cNvSpPr txBox="1"/>
          <p:nvPr userDrawn="1"/>
        </p:nvSpPr>
        <p:spPr>
          <a:xfrm>
            <a:off x="6445250" y="6654800"/>
            <a:ext cx="2133600" cy="244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algn="r" eaLnBrk="0" hangingPunct="0">
              <a:spcBef>
                <a:spcPct val="0"/>
              </a:spcBef>
            </a:pPr>
            <a:r>
              <a:rPr lang="en-GB" altLang="zh-CN" sz="1000">
                <a:solidFill>
                  <a:srgbClr val="5B0091"/>
                </a:solidFill>
                <a:cs typeface="Arial" panose="020B0604020202020204" pitchFamily="34" charset="0"/>
              </a:rPr>
              <a:t>© Boardworks Ltd 2008</a:t>
            </a:r>
            <a:endParaRPr lang="en-GB" altLang="zh-CN" sz="1000">
              <a:solidFill>
                <a:srgbClr val="5B0091"/>
              </a:solidFill>
              <a:ea typeface="Arial" panose="020B0604020202020204" pitchFamily="34" charset="0"/>
            </a:endParaRPr>
          </a:p>
        </p:txBody>
      </p:sp>
      <p:pic>
        <p:nvPicPr>
          <p:cNvPr id="667669" name="图片 667668" descr="forward_arrow_colour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67673" name="文本框 667672"/>
          <p:cNvSpPr txBox="1"/>
          <p:nvPr userDrawn="1"/>
        </p:nvSpPr>
        <p:spPr>
          <a:xfrm>
            <a:off x="896938" y="6654800"/>
            <a:ext cx="655637" cy="244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algn="ctr">
              <a:spcBef>
                <a:spcPct val="50000"/>
              </a:spcBef>
            </a:pPr>
            <a:fld id="{9A0DB2DC-4C9A-4742-B13C-FB6460FD3503}" type="slidenum">
              <a:rPr lang="en-GB" altLang="zh-CN" sz="1000" dirty="0">
                <a:solidFill>
                  <a:srgbClr val="5B0091"/>
                </a:solidFill>
                <a:cs typeface="Arial" panose="020B0604020202020204" pitchFamily="34" charset="0"/>
              </a:rPr>
            </a:fld>
            <a:r>
              <a:rPr lang="en-GB" altLang="zh-CN" sz="1000">
                <a:solidFill>
                  <a:srgbClr val="5B0091"/>
                </a:solidFill>
                <a:cs typeface="Arial" panose="020B0604020202020204" pitchFamily="34" charset="0"/>
              </a:rPr>
              <a:t> of 34</a:t>
            </a:r>
            <a:endParaRPr lang="en-GB" altLang="zh-CN" sz="1000">
              <a:solidFill>
                <a:srgbClr val="5B0091"/>
              </a:solidFill>
              <a:ea typeface="Arial" panose="020B0604020202020204" pitchFamily="34" charset="0"/>
            </a:endParaRPr>
          </a:p>
        </p:txBody>
      </p:sp>
    </p:spTree>
  </p:cSld>
  <p:clrMapOvr>
    <a:masterClrMapping/>
  </p:clrMapOvr>
  <p:hf sldNum="0"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42075" y="53975"/>
            <a:ext cx="2073275" cy="61229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22250" y="53975"/>
            <a:ext cx="6099635" cy="61229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222250" y="53975"/>
            <a:ext cx="7240588" cy="549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42075" y="53975"/>
            <a:ext cx="2073275" cy="61229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22250" y="53975"/>
            <a:ext cx="6099635" cy="61229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5.png"/><Relationship Id="rId14" Type="http://schemas.openxmlformats.org/officeDocument/2006/relationships/image" Target="../media/image4.png"/><Relationship Id="rId13" Type="http://schemas.openxmlformats.org/officeDocument/2006/relationships/image" Target="../media/image3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9" Type="http://schemas.openxmlformats.org/officeDocument/2006/relationships/theme" Target="../theme/theme2.xml"/><Relationship Id="rId18" Type="http://schemas.openxmlformats.org/officeDocument/2006/relationships/slide" Target="../slides/slide29.xml"/><Relationship Id="rId17" Type="http://schemas.openxmlformats.org/officeDocument/2006/relationships/slide" Target="../slides/slide1.xml"/><Relationship Id="rId16" Type="http://schemas.openxmlformats.org/officeDocument/2006/relationships/slide" Target="../slides/slide13.xml"/><Relationship Id="rId15" Type="http://schemas.openxmlformats.org/officeDocument/2006/relationships/image" Target="../media/image4.png"/><Relationship Id="rId14" Type="http://schemas.openxmlformats.org/officeDocument/2006/relationships/image" Target="../media/image2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9" Type="http://schemas.openxmlformats.org/officeDocument/2006/relationships/theme" Target="../theme/theme3.xml"/><Relationship Id="rId18" Type="http://schemas.openxmlformats.org/officeDocument/2006/relationships/slide" Target="../slides/slide4.xml"/><Relationship Id="rId17" Type="http://schemas.openxmlformats.org/officeDocument/2006/relationships/slide" Target="../slides/slide29.xml"/><Relationship Id="rId16" Type="http://schemas.openxmlformats.org/officeDocument/2006/relationships/slide" Target="../slides/slide1.xml"/><Relationship Id="rId15" Type="http://schemas.openxmlformats.org/officeDocument/2006/relationships/image" Target="../media/image4.png"/><Relationship Id="rId14" Type="http://schemas.openxmlformats.org/officeDocument/2006/relationships/image" Target="../media/image2.png"/><Relationship Id="rId13" Type="http://schemas.openxmlformats.org/officeDocument/2006/relationships/image" Target="../media/image7.png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9" Type="http://schemas.openxmlformats.org/officeDocument/2006/relationships/theme" Target="../theme/theme4.xml"/><Relationship Id="rId18" Type="http://schemas.openxmlformats.org/officeDocument/2006/relationships/slide" Target="../slides/slide4.xml"/><Relationship Id="rId17" Type="http://schemas.openxmlformats.org/officeDocument/2006/relationships/slide" Target="../slides/slide29.xml"/><Relationship Id="rId16" Type="http://schemas.openxmlformats.org/officeDocument/2006/relationships/slide" Target="../slides/slide13.xml"/><Relationship Id="rId15" Type="http://schemas.openxmlformats.org/officeDocument/2006/relationships/image" Target="../media/image4.png"/><Relationship Id="rId14" Type="http://schemas.openxmlformats.org/officeDocument/2006/relationships/image" Target="../media/image2.png"/><Relationship Id="rId13" Type="http://schemas.openxmlformats.org/officeDocument/2006/relationships/image" Target="../media/image8.png"/><Relationship Id="rId12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0.xml"/><Relationship Id="rId19" Type="http://schemas.openxmlformats.org/officeDocument/2006/relationships/theme" Target="../theme/theme5.xml"/><Relationship Id="rId18" Type="http://schemas.openxmlformats.org/officeDocument/2006/relationships/slide" Target="../slides/slide4.xml"/><Relationship Id="rId17" Type="http://schemas.openxmlformats.org/officeDocument/2006/relationships/slide" Target="../slides/slide1.xml"/><Relationship Id="rId16" Type="http://schemas.openxmlformats.org/officeDocument/2006/relationships/slide" Target="../slides/slide13.xml"/><Relationship Id="rId15" Type="http://schemas.openxmlformats.org/officeDocument/2006/relationships/image" Target="../media/image4.png"/><Relationship Id="rId14" Type="http://schemas.openxmlformats.org/officeDocument/2006/relationships/image" Target="../media/image2.png"/><Relationship Id="rId13" Type="http://schemas.openxmlformats.org/officeDocument/2006/relationships/image" Target="../media/image9.png"/><Relationship Id="rId12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8.xml"/><Relationship Id="rId1" Type="http://schemas.openxmlformats.org/officeDocument/2006/relationships/slideLayout" Target="../slideLayouts/slideLayout49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67.xml"/><Relationship Id="rId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64.xml"/><Relationship Id="rId3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2.xml"/><Relationship Id="rId14" Type="http://schemas.openxmlformats.org/officeDocument/2006/relationships/theme" Target="../theme/theme6.xml"/><Relationship Id="rId13" Type="http://schemas.openxmlformats.org/officeDocument/2006/relationships/image" Target="../media/image4.png"/><Relationship Id="rId12" Type="http://schemas.openxmlformats.org/officeDocument/2006/relationships/image" Target="../media/image10.png"/><Relationship Id="rId11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85" name="图片 1084" descr="slide bground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0825" cy="6854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72" name="文本框 1071"/>
          <p:cNvSpPr txBox="1"/>
          <p:nvPr userDrawn="1"/>
        </p:nvSpPr>
        <p:spPr>
          <a:xfrm>
            <a:off x="896938" y="6654800"/>
            <a:ext cx="655637" cy="244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algn="ctr">
              <a:spcBef>
                <a:spcPct val="50000"/>
              </a:spcBef>
            </a:pPr>
            <a:fld id="{9A0DB2DC-4C9A-4742-B13C-FB6460FD3503}" type="slidenum">
              <a:rPr lang="en-GB" altLang="zh-CN" sz="1000" dirty="0">
                <a:solidFill>
                  <a:srgbClr val="5B0091"/>
                </a:solidFill>
                <a:cs typeface="Arial" panose="020B0604020202020204" pitchFamily="34" charset="0"/>
              </a:rPr>
            </a:fld>
            <a:r>
              <a:rPr lang="en-GB" altLang="zh-CN" sz="1000">
                <a:solidFill>
                  <a:srgbClr val="5B0091"/>
                </a:solidFill>
                <a:cs typeface="Arial" panose="020B0604020202020204" pitchFamily="34" charset="0"/>
              </a:rPr>
              <a:t> of 34</a:t>
            </a:r>
            <a:endParaRPr lang="en-GB" altLang="zh-CN" sz="1000">
              <a:solidFill>
                <a:srgbClr val="5B0091"/>
              </a:solidFill>
              <a:ea typeface="Arial" panose="020B0604020202020204" pitchFamily="34" charset="0"/>
            </a:endParaRPr>
          </a:p>
        </p:txBody>
      </p:sp>
      <p:sp>
        <p:nvSpPr>
          <p:cNvPr id="1073" name="文本框 1072"/>
          <p:cNvSpPr txBox="1"/>
          <p:nvPr userDrawn="1"/>
        </p:nvSpPr>
        <p:spPr>
          <a:xfrm>
            <a:off x="6445250" y="6654800"/>
            <a:ext cx="2133600" cy="244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algn="r" eaLnBrk="0" hangingPunct="0">
              <a:spcBef>
                <a:spcPct val="0"/>
              </a:spcBef>
            </a:pPr>
            <a:r>
              <a:rPr lang="en-GB" altLang="zh-CN" sz="1000">
                <a:solidFill>
                  <a:srgbClr val="5B0091"/>
                </a:solidFill>
                <a:cs typeface="Arial" panose="020B0604020202020204" pitchFamily="34" charset="0"/>
              </a:rPr>
              <a:t>© Boardworks Ltd 2008</a:t>
            </a:r>
            <a:endParaRPr lang="en-GB" altLang="zh-CN" sz="1000">
              <a:solidFill>
                <a:srgbClr val="5B0091"/>
              </a:solidFill>
              <a:ea typeface="Arial" panose="020B0604020202020204" pitchFamily="34" charset="0"/>
            </a:endParaRPr>
          </a:p>
        </p:txBody>
      </p:sp>
      <p:pic>
        <p:nvPicPr>
          <p:cNvPr id="1074" name="图片 1073" descr="back_arrow_trans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7950" y="6167438"/>
            <a:ext cx="630238" cy="574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77" name="标题 1076"/>
          <p:cNvSpPr>
            <a:spLocks noGrp="1"/>
          </p:cNvSpPr>
          <p:nvPr>
            <p:ph type="title"/>
          </p:nvPr>
        </p:nvSpPr>
        <p:spPr>
          <a:xfrm>
            <a:off x="222250" y="53975"/>
            <a:ext cx="7240588" cy="5492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GB" altLang="zh-CN" dirty="0"/>
              <a:t>Click to edit Master title style</a:t>
            </a:r>
            <a:endParaRPr lang="en-GB" altLang="zh-CN" dirty="0"/>
          </a:p>
        </p:txBody>
      </p:sp>
      <p:pic>
        <p:nvPicPr>
          <p:cNvPr id="1084" name="图片 1083" descr="forward_arrow_grey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/>
  <p:txStyles>
    <p:title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800" b="1" i="0" u="none" kern="1200" baseline="0">
          <a:solidFill>
            <a:srgbClr val="10BC45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None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921612" name="图片 921611" descr="contents_slide_membranes_a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0825" cy="6854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608" name="文本框 921607"/>
          <p:cNvSpPr txBox="1"/>
          <p:nvPr userDrawn="1"/>
        </p:nvSpPr>
        <p:spPr>
          <a:xfrm>
            <a:off x="6445250" y="6654800"/>
            <a:ext cx="2133600" cy="244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algn="r" eaLnBrk="0" hangingPunct="0">
              <a:spcBef>
                <a:spcPct val="0"/>
              </a:spcBef>
            </a:pPr>
            <a:r>
              <a:rPr lang="en-GB" altLang="zh-CN" sz="1000">
                <a:solidFill>
                  <a:srgbClr val="5B0091"/>
                </a:solidFill>
                <a:cs typeface="Arial" panose="020B0604020202020204" pitchFamily="34" charset="0"/>
              </a:rPr>
              <a:t>© Boardworks Ltd 2008</a:t>
            </a:r>
            <a:endParaRPr lang="en-GB" altLang="zh-CN" sz="1000">
              <a:solidFill>
                <a:srgbClr val="5B0091"/>
              </a:solidFill>
              <a:ea typeface="Arial" panose="020B0604020202020204" pitchFamily="34" charset="0"/>
            </a:endParaRPr>
          </a:p>
        </p:txBody>
      </p:sp>
      <p:pic>
        <p:nvPicPr>
          <p:cNvPr id="921609" name="图片 921608" descr="forward_arrow_colour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1610" name="图片 921609" descr="back_arrow_trans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7950" y="6167438"/>
            <a:ext cx="630238" cy="574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611" name="文本框 921610"/>
          <p:cNvSpPr txBox="1"/>
          <p:nvPr userDrawn="1"/>
        </p:nvSpPr>
        <p:spPr>
          <a:xfrm>
            <a:off x="896938" y="6654800"/>
            <a:ext cx="655637" cy="244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algn="ctr">
              <a:spcBef>
                <a:spcPct val="50000"/>
              </a:spcBef>
            </a:pPr>
            <a:fld id="{9A0DB2DC-4C9A-4742-B13C-FB6460FD3503}" type="slidenum">
              <a:rPr lang="en-GB" altLang="zh-CN" sz="1000" dirty="0">
                <a:solidFill>
                  <a:srgbClr val="5B0091"/>
                </a:solidFill>
                <a:cs typeface="Arial" panose="020B0604020202020204" pitchFamily="34" charset="0"/>
              </a:rPr>
            </a:fld>
            <a:r>
              <a:rPr lang="en-GB" altLang="zh-CN" sz="1000">
                <a:solidFill>
                  <a:srgbClr val="5B0091"/>
                </a:solidFill>
                <a:cs typeface="Arial" panose="020B0604020202020204" pitchFamily="34" charset="0"/>
              </a:rPr>
              <a:t> of 34</a:t>
            </a:r>
            <a:endParaRPr lang="en-GB" altLang="zh-CN" sz="1000">
              <a:solidFill>
                <a:srgbClr val="5B0091"/>
              </a:solidFill>
              <a:ea typeface="Arial" panose="020B0604020202020204" pitchFamily="34" charset="0"/>
            </a:endParaRPr>
          </a:p>
        </p:txBody>
      </p:sp>
      <p:sp>
        <p:nvSpPr>
          <p:cNvPr id="921613" name="矩形 921612">
            <a:hlinkClick r:id="rId16" action="ppaction://hlinksldjump"/>
          </p:cNvPr>
          <p:cNvSpPr/>
          <p:nvPr userDrawn="1"/>
        </p:nvSpPr>
        <p:spPr>
          <a:xfrm>
            <a:off x="1676400" y="3416300"/>
            <a:ext cx="5765800" cy="4953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921614" name="矩形 921613">
            <a:hlinkClick r:id="rId17" action="ppaction://hlinksldjump"/>
          </p:cNvPr>
          <p:cNvSpPr/>
          <p:nvPr userDrawn="1"/>
        </p:nvSpPr>
        <p:spPr>
          <a:xfrm>
            <a:off x="1905000" y="4546600"/>
            <a:ext cx="5295900" cy="4953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921615" name="矩形 921614">
            <a:hlinkClick r:id="rId18" action="ppaction://hlinksldjump"/>
          </p:cNvPr>
          <p:cNvSpPr/>
          <p:nvPr userDrawn="1"/>
        </p:nvSpPr>
        <p:spPr>
          <a:xfrm>
            <a:off x="2717800" y="5676900"/>
            <a:ext cx="3695700" cy="4953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922633" name="图片 922632" descr="contents_slide_membranes_b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0825" cy="6854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628" name="图片 922627" descr="forward_arrow_colour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629" name="图片 922628" descr="back_arrow_trans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7950" y="6167438"/>
            <a:ext cx="630238" cy="574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631" name="文本框 922630"/>
          <p:cNvSpPr txBox="1"/>
          <p:nvPr userDrawn="1"/>
        </p:nvSpPr>
        <p:spPr>
          <a:xfrm>
            <a:off x="6445250" y="6654800"/>
            <a:ext cx="2133600" cy="244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algn="r" eaLnBrk="0" hangingPunct="0">
              <a:spcBef>
                <a:spcPct val="0"/>
              </a:spcBef>
            </a:pPr>
            <a:r>
              <a:rPr lang="en-GB" altLang="zh-CN" sz="1000">
                <a:solidFill>
                  <a:srgbClr val="5B0091"/>
                </a:solidFill>
                <a:cs typeface="Arial" panose="020B0604020202020204" pitchFamily="34" charset="0"/>
              </a:rPr>
              <a:t>© Boardworks Ltd 2008</a:t>
            </a:r>
            <a:endParaRPr lang="en-GB" altLang="zh-CN" sz="1000">
              <a:solidFill>
                <a:srgbClr val="5B0091"/>
              </a:solidFill>
              <a:ea typeface="Arial" panose="020B0604020202020204" pitchFamily="34" charset="0"/>
            </a:endParaRPr>
          </a:p>
        </p:txBody>
      </p:sp>
      <p:sp>
        <p:nvSpPr>
          <p:cNvPr id="922632" name="文本框 922631"/>
          <p:cNvSpPr txBox="1"/>
          <p:nvPr userDrawn="1"/>
        </p:nvSpPr>
        <p:spPr>
          <a:xfrm>
            <a:off x="896938" y="6654800"/>
            <a:ext cx="655637" cy="244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algn="ctr">
              <a:spcBef>
                <a:spcPct val="50000"/>
              </a:spcBef>
            </a:pPr>
            <a:fld id="{9A0DB2DC-4C9A-4742-B13C-FB6460FD3503}" type="slidenum">
              <a:rPr lang="en-GB" altLang="zh-CN" sz="1000" dirty="0">
                <a:solidFill>
                  <a:srgbClr val="5B0091"/>
                </a:solidFill>
                <a:cs typeface="Arial" panose="020B0604020202020204" pitchFamily="34" charset="0"/>
              </a:rPr>
            </a:fld>
            <a:r>
              <a:rPr lang="en-GB" altLang="zh-CN" sz="1000">
                <a:solidFill>
                  <a:srgbClr val="5B0091"/>
                </a:solidFill>
                <a:cs typeface="Arial" panose="020B0604020202020204" pitchFamily="34" charset="0"/>
              </a:rPr>
              <a:t> of 34</a:t>
            </a:r>
            <a:endParaRPr lang="en-GB" altLang="zh-CN" sz="1000">
              <a:solidFill>
                <a:srgbClr val="5B0091"/>
              </a:solidFill>
              <a:ea typeface="Arial" panose="020B0604020202020204" pitchFamily="34" charset="0"/>
            </a:endParaRPr>
          </a:p>
        </p:txBody>
      </p:sp>
      <p:sp>
        <p:nvSpPr>
          <p:cNvPr id="922634" name="矩形 922633">
            <a:hlinkClick r:id="rId16" action="ppaction://hlinksldjump"/>
          </p:cNvPr>
          <p:cNvSpPr/>
          <p:nvPr userDrawn="1"/>
        </p:nvSpPr>
        <p:spPr>
          <a:xfrm>
            <a:off x="1905000" y="4546600"/>
            <a:ext cx="5295900" cy="4953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922635" name="矩形 922634">
            <a:hlinkClick r:id="rId17" action="ppaction://hlinksldjump"/>
          </p:cNvPr>
          <p:cNvSpPr/>
          <p:nvPr userDrawn="1"/>
        </p:nvSpPr>
        <p:spPr>
          <a:xfrm>
            <a:off x="2717800" y="5676900"/>
            <a:ext cx="3695700" cy="4953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922636" name="矩形 922635">
            <a:hlinkClick r:id="rId18" action="ppaction://hlinksldjump"/>
          </p:cNvPr>
          <p:cNvSpPr/>
          <p:nvPr userDrawn="1"/>
        </p:nvSpPr>
        <p:spPr>
          <a:xfrm>
            <a:off x="2349500" y="2286000"/>
            <a:ext cx="4394200" cy="4826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923657" name="图片 923656" descr="contents_slide_membranes_c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0825" cy="6854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3652" name="图片 923651" descr="forward_arrow_colour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3653" name="图片 923652" descr="back_arrow_trans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7950" y="6167438"/>
            <a:ext cx="630238" cy="574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3655" name="文本框 923654"/>
          <p:cNvSpPr txBox="1"/>
          <p:nvPr userDrawn="1"/>
        </p:nvSpPr>
        <p:spPr>
          <a:xfrm>
            <a:off x="6445250" y="6654800"/>
            <a:ext cx="2133600" cy="244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algn="r" eaLnBrk="0" hangingPunct="0">
              <a:spcBef>
                <a:spcPct val="0"/>
              </a:spcBef>
            </a:pPr>
            <a:r>
              <a:rPr lang="en-GB" altLang="zh-CN" sz="1000">
                <a:solidFill>
                  <a:srgbClr val="5B0091"/>
                </a:solidFill>
                <a:cs typeface="Arial" panose="020B0604020202020204" pitchFamily="34" charset="0"/>
              </a:rPr>
              <a:t>© Boardworks Ltd 2008</a:t>
            </a:r>
            <a:endParaRPr lang="en-GB" altLang="zh-CN" sz="1000">
              <a:solidFill>
                <a:srgbClr val="5B0091"/>
              </a:solidFill>
              <a:ea typeface="Arial" panose="020B0604020202020204" pitchFamily="34" charset="0"/>
            </a:endParaRPr>
          </a:p>
        </p:txBody>
      </p:sp>
      <p:sp>
        <p:nvSpPr>
          <p:cNvPr id="923656" name="文本框 923655"/>
          <p:cNvSpPr txBox="1"/>
          <p:nvPr userDrawn="1"/>
        </p:nvSpPr>
        <p:spPr>
          <a:xfrm>
            <a:off x="896938" y="6654800"/>
            <a:ext cx="655637" cy="244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algn="ctr">
              <a:spcBef>
                <a:spcPct val="50000"/>
              </a:spcBef>
            </a:pPr>
            <a:fld id="{9A0DB2DC-4C9A-4742-B13C-FB6460FD3503}" type="slidenum">
              <a:rPr lang="en-GB" altLang="zh-CN" sz="1000" dirty="0">
                <a:solidFill>
                  <a:srgbClr val="5B0091"/>
                </a:solidFill>
                <a:cs typeface="Arial" panose="020B0604020202020204" pitchFamily="34" charset="0"/>
              </a:rPr>
            </a:fld>
            <a:r>
              <a:rPr lang="en-GB" altLang="zh-CN" sz="1000">
                <a:solidFill>
                  <a:srgbClr val="5B0091"/>
                </a:solidFill>
                <a:cs typeface="Arial" panose="020B0604020202020204" pitchFamily="34" charset="0"/>
              </a:rPr>
              <a:t> of 34</a:t>
            </a:r>
            <a:endParaRPr lang="en-GB" altLang="zh-CN" sz="1000">
              <a:solidFill>
                <a:srgbClr val="5B0091"/>
              </a:solidFill>
              <a:ea typeface="Arial" panose="020B0604020202020204" pitchFamily="34" charset="0"/>
            </a:endParaRPr>
          </a:p>
        </p:txBody>
      </p:sp>
      <p:sp>
        <p:nvSpPr>
          <p:cNvPr id="923658" name="矩形 923657">
            <a:hlinkClick r:id="rId16" action="ppaction://hlinksldjump"/>
          </p:cNvPr>
          <p:cNvSpPr/>
          <p:nvPr userDrawn="1"/>
        </p:nvSpPr>
        <p:spPr>
          <a:xfrm>
            <a:off x="1676400" y="3416300"/>
            <a:ext cx="5765800" cy="4953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923659" name="矩形 923658">
            <a:hlinkClick r:id="rId17" action="ppaction://hlinksldjump"/>
          </p:cNvPr>
          <p:cNvSpPr/>
          <p:nvPr userDrawn="1"/>
        </p:nvSpPr>
        <p:spPr>
          <a:xfrm>
            <a:off x="2717800" y="5676900"/>
            <a:ext cx="3695700" cy="4953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923660" name="矩形 923659">
            <a:hlinkClick r:id="rId18" action="ppaction://hlinksldjump"/>
          </p:cNvPr>
          <p:cNvSpPr/>
          <p:nvPr userDrawn="1"/>
        </p:nvSpPr>
        <p:spPr>
          <a:xfrm>
            <a:off x="2349500" y="2286000"/>
            <a:ext cx="4394200" cy="4826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sldNum="0" hdr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924681" name="图片 924680" descr="contents_slide_membranes_d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0825" cy="6854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4676" name="图片 924675" descr="forward_arrow_colour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4677" name="图片 924676" descr="back_arrow_trans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7950" y="6167438"/>
            <a:ext cx="630238" cy="574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4679" name="文本框 924678"/>
          <p:cNvSpPr txBox="1"/>
          <p:nvPr userDrawn="1"/>
        </p:nvSpPr>
        <p:spPr>
          <a:xfrm>
            <a:off x="6445250" y="6654800"/>
            <a:ext cx="2133600" cy="244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algn="r" eaLnBrk="0" hangingPunct="0">
              <a:spcBef>
                <a:spcPct val="0"/>
              </a:spcBef>
            </a:pPr>
            <a:r>
              <a:rPr lang="en-GB" altLang="zh-CN" sz="1000">
                <a:solidFill>
                  <a:srgbClr val="5B0091"/>
                </a:solidFill>
                <a:cs typeface="Arial" panose="020B0604020202020204" pitchFamily="34" charset="0"/>
              </a:rPr>
              <a:t>© Boardworks Ltd 2008</a:t>
            </a:r>
            <a:endParaRPr lang="en-GB" altLang="zh-CN" sz="1000">
              <a:solidFill>
                <a:srgbClr val="5B0091"/>
              </a:solidFill>
              <a:ea typeface="Arial" panose="020B0604020202020204" pitchFamily="34" charset="0"/>
            </a:endParaRPr>
          </a:p>
        </p:txBody>
      </p:sp>
      <p:sp>
        <p:nvSpPr>
          <p:cNvPr id="924680" name="文本框 924679"/>
          <p:cNvSpPr txBox="1"/>
          <p:nvPr userDrawn="1"/>
        </p:nvSpPr>
        <p:spPr>
          <a:xfrm>
            <a:off x="896938" y="6654800"/>
            <a:ext cx="655637" cy="244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algn="ctr">
              <a:spcBef>
                <a:spcPct val="50000"/>
              </a:spcBef>
            </a:pPr>
            <a:fld id="{9A0DB2DC-4C9A-4742-B13C-FB6460FD3503}" type="slidenum">
              <a:rPr lang="en-GB" altLang="zh-CN" sz="1000" dirty="0">
                <a:solidFill>
                  <a:srgbClr val="5B0091"/>
                </a:solidFill>
                <a:cs typeface="Arial" panose="020B0604020202020204" pitchFamily="34" charset="0"/>
              </a:rPr>
            </a:fld>
            <a:r>
              <a:rPr lang="en-GB" altLang="zh-CN" sz="1000">
                <a:solidFill>
                  <a:srgbClr val="5B0091"/>
                </a:solidFill>
                <a:cs typeface="Arial" panose="020B0604020202020204" pitchFamily="34" charset="0"/>
              </a:rPr>
              <a:t> of 34</a:t>
            </a:r>
            <a:endParaRPr lang="en-GB" altLang="zh-CN" sz="1000">
              <a:solidFill>
                <a:srgbClr val="5B0091"/>
              </a:solidFill>
              <a:ea typeface="Arial" panose="020B0604020202020204" pitchFamily="34" charset="0"/>
            </a:endParaRPr>
          </a:p>
        </p:txBody>
      </p:sp>
      <p:sp>
        <p:nvSpPr>
          <p:cNvPr id="924682" name="矩形 924681">
            <a:hlinkClick r:id="rId16" action="ppaction://hlinksldjump"/>
          </p:cNvPr>
          <p:cNvSpPr/>
          <p:nvPr userDrawn="1"/>
        </p:nvSpPr>
        <p:spPr>
          <a:xfrm>
            <a:off x="1676400" y="3416300"/>
            <a:ext cx="5765800" cy="4953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924683" name="矩形 924682">
            <a:hlinkClick r:id="rId17" action="ppaction://hlinksldjump"/>
          </p:cNvPr>
          <p:cNvSpPr/>
          <p:nvPr userDrawn="1"/>
        </p:nvSpPr>
        <p:spPr>
          <a:xfrm>
            <a:off x="1905000" y="4546600"/>
            <a:ext cx="5295900" cy="4953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924684" name="矩形 924683">
            <a:hlinkClick r:id="rId18" action="ppaction://hlinksldjump"/>
          </p:cNvPr>
          <p:cNvSpPr/>
          <p:nvPr userDrawn="1"/>
        </p:nvSpPr>
        <p:spPr>
          <a:xfrm>
            <a:off x="2349500" y="2286000"/>
            <a:ext cx="4394200" cy="4826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hf sldNum="0" hdr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99778" name="图片 1099777" descr="slide_background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175" y="0"/>
            <a:ext cx="9140825" cy="6854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99779" name="文本框 1099778"/>
          <p:cNvSpPr txBox="1"/>
          <p:nvPr userDrawn="1"/>
        </p:nvSpPr>
        <p:spPr>
          <a:xfrm>
            <a:off x="896938" y="6654800"/>
            <a:ext cx="655637" cy="244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algn="ctr">
              <a:spcBef>
                <a:spcPct val="50000"/>
              </a:spcBef>
            </a:pPr>
            <a:fld id="{9A0DB2DC-4C9A-4742-B13C-FB6460FD3503}" type="slidenum">
              <a:rPr lang="en-GB" altLang="zh-CN" sz="1000" dirty="0">
                <a:solidFill>
                  <a:srgbClr val="5B0091"/>
                </a:solidFill>
                <a:cs typeface="Arial" panose="020B0604020202020204" pitchFamily="34" charset="0"/>
              </a:rPr>
            </a:fld>
            <a:r>
              <a:rPr lang="en-GB" altLang="zh-CN" sz="1000">
                <a:solidFill>
                  <a:srgbClr val="5B0091"/>
                </a:solidFill>
                <a:cs typeface="Arial" panose="020B0604020202020204" pitchFamily="34" charset="0"/>
              </a:rPr>
              <a:t> of 34</a:t>
            </a:r>
            <a:endParaRPr lang="en-GB" altLang="zh-CN" sz="1000">
              <a:solidFill>
                <a:srgbClr val="5B0091"/>
              </a:solidFill>
              <a:ea typeface="Arial" panose="020B0604020202020204" pitchFamily="34" charset="0"/>
            </a:endParaRPr>
          </a:p>
        </p:txBody>
      </p:sp>
      <p:sp>
        <p:nvSpPr>
          <p:cNvPr id="1099780" name="文本框 1099779"/>
          <p:cNvSpPr txBox="1"/>
          <p:nvPr userDrawn="1"/>
        </p:nvSpPr>
        <p:spPr>
          <a:xfrm>
            <a:off x="6445250" y="6654800"/>
            <a:ext cx="2133600" cy="244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algn="r" eaLnBrk="0" hangingPunct="0">
              <a:spcBef>
                <a:spcPct val="0"/>
              </a:spcBef>
            </a:pPr>
            <a:r>
              <a:rPr lang="en-GB" altLang="zh-CN" sz="1000">
                <a:solidFill>
                  <a:srgbClr val="5B0091"/>
                </a:solidFill>
                <a:cs typeface="Arial" panose="020B0604020202020204" pitchFamily="34" charset="0"/>
              </a:rPr>
              <a:t>© Boardworks Ltd 2008</a:t>
            </a:r>
            <a:endParaRPr lang="en-GB" altLang="zh-CN" sz="1000">
              <a:solidFill>
                <a:srgbClr val="5B0091"/>
              </a:solidFill>
              <a:ea typeface="Arial" panose="020B0604020202020204" pitchFamily="34" charset="0"/>
            </a:endParaRPr>
          </a:p>
        </p:txBody>
      </p:sp>
      <p:pic>
        <p:nvPicPr>
          <p:cNvPr id="1099781" name="图片 1099780" descr="back_arrow_trans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7950" y="6167438"/>
            <a:ext cx="630238" cy="574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99782" name="矩形 1099781">
            <a:hlinkClick r:id="" action="ppaction://noaction"/>
          </p:cNvPr>
          <p:cNvSpPr/>
          <p:nvPr userDrawn="1"/>
        </p:nvSpPr>
        <p:spPr>
          <a:xfrm>
            <a:off x="3746500" y="2247900"/>
            <a:ext cx="1625600" cy="5969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099783" name="矩形 1099782">
            <a:hlinkClick r:id="" action="ppaction://noaction"/>
          </p:cNvPr>
          <p:cNvSpPr/>
          <p:nvPr userDrawn="1"/>
        </p:nvSpPr>
        <p:spPr>
          <a:xfrm>
            <a:off x="2857500" y="4521200"/>
            <a:ext cx="3340100" cy="584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099784" name="矩形 1099783">
            <a:hlinkClick r:id="" action="ppaction://noaction"/>
          </p:cNvPr>
          <p:cNvSpPr/>
          <p:nvPr userDrawn="1"/>
        </p:nvSpPr>
        <p:spPr>
          <a:xfrm>
            <a:off x="2755900" y="3340100"/>
            <a:ext cx="3644900" cy="6858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099785" name="标题 1099784"/>
          <p:cNvSpPr>
            <a:spLocks noGrp="1"/>
          </p:cNvSpPr>
          <p:nvPr>
            <p:ph type="title"/>
          </p:nvPr>
        </p:nvSpPr>
        <p:spPr>
          <a:xfrm>
            <a:off x="222250" y="53975"/>
            <a:ext cx="7240588" cy="5492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GB" altLang="zh-CN" dirty="0"/>
              <a:t>Click to edit Master title style</a:t>
            </a:r>
            <a:endParaRPr lang="en-GB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sldNum="0" hdr="0"/>
  <p:txStyles>
    <p:title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800" b="1" i="0" u="none" kern="1200" baseline="0">
          <a:solidFill>
            <a:srgbClr val="10BC45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None/>
        <a:defRPr sz="2400" b="0" i="0" u="none" kern="1200" baseline="0">
          <a:solidFill>
            <a:srgbClr val="010066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9.wmf"/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0.wmf"/><Relationship Id="rId2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1.wmf"/><Relationship Id="rId2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1" Type="http://schemas.openxmlformats.org/officeDocument/2006/relationships/tags" Target="../tags/tag3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6.png"/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4.xml"/><Relationship Id="rId2" Type="http://schemas.openxmlformats.org/officeDocument/2006/relationships/image" Target="../media/image38.jpeg"/><Relationship Id="rId1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0.wmf"/><Relationship Id="rId2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1.wmf"/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2.wmf"/><Relationship Id="rId2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3.wmf"/><Relationship Id="rId2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4.wmf"/><Relationship Id="rId2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62.xml"/><Relationship Id="rId2" Type="http://schemas.openxmlformats.org/officeDocument/2006/relationships/image" Target="../media/image45.wmf"/><Relationship Id="rId1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wmf"/><Relationship Id="rId2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34257" name="图片 1034256" descr="freeze_fractur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32175" y="1793875"/>
            <a:ext cx="5124450" cy="27797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4242" name="标题 103424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The fluid mosaic model</a:t>
            </a:r>
            <a:endParaRPr lang="en-GB" altLang="zh-CN"/>
          </a:p>
        </p:txBody>
      </p:sp>
      <p:sp>
        <p:nvSpPr>
          <p:cNvPr id="1034248" name="矩形 1034247"/>
          <p:cNvSpPr/>
          <p:nvPr/>
        </p:nvSpPr>
        <p:spPr>
          <a:xfrm>
            <a:off x="563563" y="5432425"/>
            <a:ext cx="7729537" cy="822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GB" altLang="zh-CN"/>
              <a:t>This model suggested that proteins are found </a:t>
            </a:r>
            <a:r>
              <a:rPr lang="en-GB" altLang="zh-CN" b="1"/>
              <a:t>within, </a:t>
            </a:r>
            <a:r>
              <a:rPr lang="en-GB" altLang="zh-CN"/>
              <a:t>not outside, the phospholipid bilayer. </a:t>
            </a:r>
            <a:endParaRPr lang="en-GB" altLang="zh-CN"/>
          </a:p>
        </p:txBody>
      </p:sp>
      <p:sp>
        <p:nvSpPr>
          <p:cNvPr id="1034249" name="文本框 1034248"/>
          <p:cNvSpPr txBox="1"/>
          <p:nvPr/>
        </p:nvSpPr>
        <p:spPr>
          <a:xfrm>
            <a:off x="563563" y="784225"/>
            <a:ext cx="8580437" cy="822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GB" altLang="zh-CN"/>
              <a:t>The freeze-fracture images of cell membranes were further evidence against the Davson–Danielli model.</a:t>
            </a:r>
            <a:endParaRPr lang="en-GB" altLang="zh-CN"/>
          </a:p>
        </p:txBody>
      </p:sp>
      <p:sp>
        <p:nvSpPr>
          <p:cNvPr id="1034250" name="矩形 1034249"/>
          <p:cNvSpPr/>
          <p:nvPr/>
        </p:nvSpPr>
        <p:spPr>
          <a:xfrm>
            <a:off x="563563" y="2195513"/>
            <a:ext cx="2738437" cy="26479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GB" altLang="zh-CN"/>
              <a:t>They led to the development of the </a:t>
            </a:r>
            <a:r>
              <a:rPr lang="en-GB" altLang="zh-CN" b="1">
                <a:solidFill>
                  <a:srgbClr val="10BC45"/>
                </a:solidFill>
              </a:rPr>
              <a:t>fluid mosaic model</a:t>
            </a:r>
            <a:r>
              <a:rPr lang="en-GB" altLang="zh-CN"/>
              <a:t>, proposed by Jonathan Singer and Garth Nicholson in 1972.</a:t>
            </a:r>
            <a:endParaRPr lang="en-GB" altLang="zh-CN"/>
          </a:p>
        </p:txBody>
      </p:sp>
      <p:sp>
        <p:nvSpPr>
          <p:cNvPr id="1034258" name="文本框 1034257"/>
          <p:cNvSpPr txBox="1"/>
          <p:nvPr/>
        </p:nvSpPr>
        <p:spPr>
          <a:xfrm>
            <a:off x="6299200" y="1803400"/>
            <a:ext cx="11049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en-GB" altLang="zh-CN" b="1">
                <a:solidFill>
                  <a:srgbClr val="10BC45"/>
                </a:solidFill>
              </a:rPr>
              <a:t>E-face</a:t>
            </a:r>
            <a:endParaRPr lang="en-GB" altLang="zh-CN" b="1">
              <a:solidFill>
                <a:srgbClr val="10BC45"/>
              </a:solidFill>
            </a:endParaRPr>
          </a:p>
        </p:txBody>
      </p:sp>
      <p:sp>
        <p:nvSpPr>
          <p:cNvPr id="1034261" name="直接连接符 1034260"/>
          <p:cNvSpPr/>
          <p:nvPr/>
        </p:nvSpPr>
        <p:spPr>
          <a:xfrm flipH="1">
            <a:off x="4518025" y="2043113"/>
            <a:ext cx="1735138" cy="2921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oval" w="sm" len="sm"/>
            <a:tailEnd type="triangle" w="med" len="med"/>
          </a:ln>
        </p:spPr>
      </p:sp>
      <p:sp>
        <p:nvSpPr>
          <p:cNvPr id="1034259" name="文本框 1034258"/>
          <p:cNvSpPr txBox="1"/>
          <p:nvPr/>
        </p:nvSpPr>
        <p:spPr>
          <a:xfrm>
            <a:off x="4699000" y="4610100"/>
            <a:ext cx="11049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en-GB" altLang="zh-CN" b="1">
                <a:solidFill>
                  <a:srgbClr val="10BC45"/>
                </a:solidFill>
              </a:rPr>
              <a:t>P-face</a:t>
            </a:r>
            <a:endParaRPr lang="en-GB" altLang="zh-CN" b="1">
              <a:solidFill>
                <a:srgbClr val="10BC45"/>
              </a:solidFill>
            </a:endParaRPr>
          </a:p>
        </p:txBody>
      </p:sp>
      <p:sp>
        <p:nvSpPr>
          <p:cNvPr id="1034262" name="直接连接符 1034261"/>
          <p:cNvSpPr/>
          <p:nvPr/>
        </p:nvSpPr>
        <p:spPr>
          <a:xfrm flipH="1" flipV="1">
            <a:off x="4670425" y="3719513"/>
            <a:ext cx="579438" cy="8255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oval" w="sm" len="sm"/>
            <a:tailEnd type="triangle" w="med" len="med"/>
          </a:ln>
        </p:spPr>
      </p:sp>
      <p:sp>
        <p:nvSpPr>
          <p:cNvPr id="1034260" name="文本框 1034259"/>
          <p:cNvSpPr txBox="1"/>
          <p:nvPr/>
        </p:nvSpPr>
        <p:spPr>
          <a:xfrm>
            <a:off x="7413625" y="4724400"/>
            <a:ext cx="13081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en-GB" altLang="zh-CN" b="1">
                <a:solidFill>
                  <a:srgbClr val="10BC45"/>
                </a:solidFill>
              </a:rPr>
              <a:t>protein</a:t>
            </a:r>
            <a:endParaRPr lang="en-GB" altLang="zh-CN" b="1">
              <a:solidFill>
                <a:srgbClr val="10BC45"/>
              </a:solidFill>
            </a:endParaRPr>
          </a:p>
        </p:txBody>
      </p:sp>
      <p:sp>
        <p:nvSpPr>
          <p:cNvPr id="1034263" name="直接连接符 1034262"/>
          <p:cNvSpPr/>
          <p:nvPr/>
        </p:nvSpPr>
        <p:spPr>
          <a:xfrm flipH="1" flipV="1">
            <a:off x="6638925" y="3960813"/>
            <a:ext cx="769938" cy="9906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oval" w="sm" len="sm"/>
            <a:tailEnd type="triangle" w="med" len="med"/>
          </a:ln>
        </p:spPr>
      </p:sp>
      <p:sp>
        <p:nvSpPr>
          <p:cNvPr id="1034264" name="直接连接符 1034263"/>
          <p:cNvSpPr/>
          <p:nvPr/>
        </p:nvSpPr>
        <p:spPr>
          <a:xfrm flipV="1">
            <a:off x="7405688" y="3811588"/>
            <a:ext cx="461962" cy="11430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oval" w="sm" len="sm"/>
            <a:tailEnd type="triangle" w="med" len="med"/>
          </a:ln>
        </p:spPr>
      </p:sp>
      <p:pic>
        <p:nvPicPr>
          <p:cNvPr id="1034268" name="图片 1034267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34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34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034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34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34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34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34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34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34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34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48" grpId="0"/>
      <p:bldP spid="1034250" grpId="0"/>
      <p:bldP spid="1034258" grpId="0"/>
      <p:bldP spid="1034259" grpId="0"/>
      <p:bldP spid="103426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13762" name="标题 1013761"/>
          <p:cNvSpPr>
            <a:spLocks noGrp="1"/>
          </p:cNvSpPr>
          <p:nvPr>
            <p:ph type="title" idx="4294967295"/>
          </p:nvPr>
        </p:nvSpPr>
        <p:spPr/>
        <p:txBody>
          <a:bodyPr anchor="ctr" anchorCtr="0"/>
          <a:p>
            <a:r>
              <a:rPr lang="en-GB" altLang="zh-CN"/>
              <a:t>Exploring the fluid mosaic model</a:t>
            </a:r>
            <a:endParaRPr lang="en-GB" altLang="zh-CN"/>
          </a:p>
        </p:txBody>
      </p:sp>
      <p:pic>
        <p:nvPicPr>
          <p:cNvPr id="1014065" name="图片 1014064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4066" name="图片 1014065" descr="flash_ic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725" y="115888"/>
            <a:ext cx="385763" cy="43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4069" name="图片 1014068" descr="notes_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888" y="150813"/>
            <a:ext cx="442912" cy="387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9" name="图片 2048" descr="ppt/media/image19.wmf"/>
          <p:cNvPicPr/>
          <p:nvPr/>
        </p:nvPicPr>
        <p:blipFill>
          <a:blip r:embed="rId4"/>
          <a:stretch>
            <a:fillRect/>
          </a:stretch>
        </p:blipFill>
        <p:spPr>
          <a:xfrm>
            <a:off x="212725" y="800100"/>
            <a:ext cx="8699500" cy="5308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97378" name="标题 997377"/>
          <p:cNvSpPr>
            <a:spLocks noGrp="1"/>
          </p:cNvSpPr>
          <p:nvPr>
            <p:ph type="title" idx="4294967295"/>
          </p:nvPr>
        </p:nvSpPr>
        <p:spPr/>
        <p:txBody>
          <a:bodyPr anchor="ctr" anchorCtr="0"/>
          <a:p>
            <a:r>
              <a:rPr lang="en-GB" altLang="zh-CN"/>
              <a:t>Membrane models: true or false?</a:t>
            </a:r>
            <a:endParaRPr lang="en-GB" altLang="zh-CN"/>
          </a:p>
        </p:txBody>
      </p:sp>
      <p:pic>
        <p:nvPicPr>
          <p:cNvPr id="997383" name="图片 997382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97384" name="图片 997383" descr="flash_ic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725" y="115888"/>
            <a:ext cx="385763" cy="43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3" name="图片 3072" descr="ppt/media/image20.wmf"/>
          <p:cNvPicPr/>
          <p:nvPr/>
        </p:nvPicPr>
        <p:blipFill>
          <a:blip r:embed="rId3"/>
          <a:stretch>
            <a:fillRect/>
          </a:stretch>
        </p:blipFill>
        <p:spPr>
          <a:xfrm>
            <a:off x="212725" y="800100"/>
            <a:ext cx="8699500" cy="5308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95330" name="标题 995329"/>
          <p:cNvSpPr>
            <a:spLocks noGrp="1"/>
          </p:cNvSpPr>
          <p:nvPr>
            <p:ph type="title" idx="4294967295"/>
          </p:nvPr>
        </p:nvSpPr>
        <p:spPr/>
        <p:txBody>
          <a:bodyPr anchor="ctr" anchorCtr="0"/>
          <a:p>
            <a:r>
              <a:rPr lang="en-GB" altLang="zh-CN"/>
              <a:t>Components of the membrane</a:t>
            </a:r>
            <a:endParaRPr lang="en-GB" altLang="zh-CN"/>
          </a:p>
        </p:txBody>
      </p:sp>
      <p:pic>
        <p:nvPicPr>
          <p:cNvPr id="995338" name="图片 995337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95339" name="图片 995338" descr="flash_ic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725" y="115888"/>
            <a:ext cx="385763" cy="43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7" name="图片 4096" descr="ppt/media/image21.wmf"/>
          <p:cNvPicPr/>
          <p:nvPr/>
        </p:nvPicPr>
        <p:blipFill>
          <a:blip r:embed="rId3"/>
          <a:stretch>
            <a:fillRect/>
          </a:stretch>
        </p:blipFill>
        <p:spPr>
          <a:xfrm>
            <a:off x="212725" y="800100"/>
            <a:ext cx="8699500" cy="5308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55746" name="图片 1055745" descr="phospholipi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9350" y="3343275"/>
            <a:ext cx="3810000" cy="1905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55747" name="标题 1055746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What are phospholipids?</a:t>
            </a:r>
            <a:endParaRPr lang="en-GB" altLang="zh-CN"/>
          </a:p>
        </p:txBody>
      </p:sp>
      <p:sp>
        <p:nvSpPr>
          <p:cNvPr id="1055750" name="矩形 1055749"/>
          <p:cNvSpPr/>
          <p:nvPr/>
        </p:nvSpPr>
        <p:spPr>
          <a:xfrm>
            <a:off x="563563" y="5324475"/>
            <a:ext cx="8580437" cy="822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GB" altLang="zh-CN"/>
              <a:t>The shape of the structures that phospholipids form is due to their polar nature, and the way they interact with water. </a:t>
            </a:r>
            <a:endParaRPr lang="en-GB" altLang="zh-CN"/>
          </a:p>
        </p:txBody>
      </p:sp>
      <p:sp>
        <p:nvSpPr>
          <p:cNvPr id="1055751" name="文本框 1055750"/>
          <p:cNvSpPr txBox="1"/>
          <p:nvPr/>
        </p:nvSpPr>
        <p:spPr>
          <a:xfrm>
            <a:off x="563563" y="784225"/>
            <a:ext cx="8232775" cy="1187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GB" altLang="zh-CN"/>
              <a:t>One of the main components of membranes are </a:t>
            </a:r>
            <a:r>
              <a:rPr lang="en-GB" altLang="zh-CN" b="1">
                <a:solidFill>
                  <a:srgbClr val="10BC45"/>
                </a:solidFill>
              </a:rPr>
              <a:t>phospholipids</a:t>
            </a:r>
            <a:r>
              <a:rPr lang="en-GB" altLang="zh-CN"/>
              <a:t>, a type of lipid made from two fatty acid chain ‘tails’ attached to a phosphate group ‘head’.</a:t>
            </a:r>
            <a:endParaRPr lang="en-GB" altLang="zh-CN"/>
          </a:p>
        </p:txBody>
      </p:sp>
      <p:sp>
        <p:nvSpPr>
          <p:cNvPr id="1055752" name="矩形 1055751"/>
          <p:cNvSpPr/>
          <p:nvPr/>
        </p:nvSpPr>
        <p:spPr>
          <a:xfrm>
            <a:off x="563563" y="2122488"/>
            <a:ext cx="8580437" cy="1187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GB" altLang="zh-CN"/>
              <a:t>The phosphate group head is </a:t>
            </a:r>
            <a:r>
              <a:rPr lang="en-GB" altLang="zh-CN" b="1">
                <a:solidFill>
                  <a:srgbClr val="10BC45"/>
                </a:solidFill>
              </a:rPr>
              <a:t>polar</a:t>
            </a:r>
            <a:r>
              <a:rPr lang="en-GB" altLang="zh-CN"/>
              <a:t> and </a:t>
            </a:r>
            <a:r>
              <a:rPr lang="en-GB" altLang="zh-CN" b="1">
                <a:solidFill>
                  <a:srgbClr val="10BC45"/>
                </a:solidFill>
              </a:rPr>
              <a:t>hydrophilic</a:t>
            </a:r>
            <a:r>
              <a:rPr lang="en-GB" altLang="zh-CN"/>
              <a:t> (‘water-loving’), while the fatty acid chains of the tail are non-polar and </a:t>
            </a:r>
            <a:r>
              <a:rPr lang="en-GB" altLang="zh-CN" b="1">
                <a:solidFill>
                  <a:srgbClr val="10BC45"/>
                </a:solidFill>
              </a:rPr>
              <a:t>hydrophobic</a:t>
            </a:r>
            <a:r>
              <a:rPr lang="en-GB" altLang="zh-CN"/>
              <a:t> (‘water-hating’).</a:t>
            </a:r>
            <a:endParaRPr lang="en-GB" altLang="zh-CN"/>
          </a:p>
        </p:txBody>
      </p:sp>
      <p:sp>
        <p:nvSpPr>
          <p:cNvPr id="1055748" name="文本框 1055747"/>
          <p:cNvSpPr txBox="1"/>
          <p:nvPr/>
        </p:nvSpPr>
        <p:spPr>
          <a:xfrm>
            <a:off x="280988" y="3738563"/>
            <a:ext cx="1960562" cy="822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0"/>
              </a:spcBef>
            </a:pPr>
            <a:r>
              <a:rPr lang="en-GB" altLang="zh-CN" b="1">
                <a:solidFill>
                  <a:srgbClr val="10BC45"/>
                </a:solidFill>
                <a:cs typeface="Arial" panose="020B0604020202020204" pitchFamily="34" charset="0"/>
              </a:rPr>
              <a:t>hydrophilic head</a:t>
            </a:r>
            <a:endParaRPr lang="en-GB" altLang="zh-CN" b="1">
              <a:solidFill>
                <a:srgbClr val="10BC45"/>
              </a:solidFill>
              <a:ea typeface="Arial" panose="020B0604020202020204" pitchFamily="34" charset="0"/>
            </a:endParaRPr>
          </a:p>
        </p:txBody>
      </p:sp>
      <p:sp>
        <p:nvSpPr>
          <p:cNvPr id="1055753" name="直接连接符 1055752"/>
          <p:cNvSpPr/>
          <p:nvPr/>
        </p:nvSpPr>
        <p:spPr>
          <a:xfrm flipV="1">
            <a:off x="1454150" y="4294188"/>
            <a:ext cx="1208088" cy="28575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oval" w="sm" len="sm"/>
            <a:tailEnd type="triangle" w="med" len="med"/>
          </a:ln>
        </p:spPr>
      </p:sp>
      <p:sp>
        <p:nvSpPr>
          <p:cNvPr id="1055749" name="文本框 1055748"/>
          <p:cNvSpPr txBox="1"/>
          <p:nvPr/>
        </p:nvSpPr>
        <p:spPr>
          <a:xfrm>
            <a:off x="6875463" y="3797300"/>
            <a:ext cx="2154237" cy="822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0"/>
              </a:spcBef>
            </a:pPr>
            <a:r>
              <a:rPr lang="en-GB" altLang="zh-CN" b="1">
                <a:solidFill>
                  <a:srgbClr val="10BC45"/>
                </a:solidFill>
                <a:cs typeface="Arial" panose="020B0604020202020204" pitchFamily="34" charset="0"/>
              </a:rPr>
              <a:t>hydrophobic tails</a:t>
            </a:r>
            <a:endParaRPr lang="en-GB" altLang="zh-CN" b="1">
              <a:solidFill>
                <a:srgbClr val="10BC45"/>
              </a:solidFill>
              <a:ea typeface="Arial" panose="020B0604020202020204" pitchFamily="34" charset="0"/>
            </a:endParaRPr>
          </a:p>
        </p:txBody>
      </p:sp>
      <p:sp>
        <p:nvSpPr>
          <p:cNvPr id="1055754" name="直接连接符 1055753"/>
          <p:cNvSpPr/>
          <p:nvPr/>
        </p:nvSpPr>
        <p:spPr>
          <a:xfrm flipH="1">
            <a:off x="5883275" y="4195763"/>
            <a:ext cx="960438" cy="257175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oval" w="sm" len="sm"/>
            <a:tailEnd type="triangle" w="med" len="med"/>
          </a:ln>
        </p:spPr>
      </p:sp>
      <p:sp>
        <p:nvSpPr>
          <p:cNvPr id="1055755" name="直接连接符 1055754"/>
          <p:cNvSpPr/>
          <p:nvPr/>
        </p:nvSpPr>
        <p:spPr>
          <a:xfrm flipH="1" flipV="1">
            <a:off x="5813425" y="3802063"/>
            <a:ext cx="1036638" cy="40005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oval" w="sm" len="sm"/>
            <a:tailEnd type="triangle" w="med" len="med"/>
          </a:ln>
        </p:spPr>
      </p:sp>
      <p:pic>
        <p:nvPicPr>
          <p:cNvPr id="1055758" name="图片 1055757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5759" name="图片 1055758" descr="notes_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788" y="150813"/>
            <a:ext cx="442912" cy="3873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55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55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55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55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055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055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055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55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5750" grpId="0"/>
      <p:bldP spid="1055752" grpId="0"/>
      <p:bldP spid="1055748" grpId="0"/>
      <p:bldP spid="105574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57794" name="标题 105779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Phospholipids in water</a:t>
            </a:r>
            <a:endParaRPr lang="en-GB" altLang="zh-CN"/>
          </a:p>
        </p:txBody>
      </p:sp>
      <p:sp>
        <p:nvSpPr>
          <p:cNvPr id="1057795" name="矩形 1057794"/>
          <p:cNvSpPr/>
          <p:nvPr/>
        </p:nvSpPr>
        <p:spPr>
          <a:xfrm>
            <a:off x="563563" y="784225"/>
            <a:ext cx="8212137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GB" altLang="zh-CN"/>
              <a:t>When exposed to water, phospholipids form one of two structures: a </a:t>
            </a:r>
            <a:r>
              <a:rPr lang="en-GB" altLang="zh-CN" b="1">
                <a:solidFill>
                  <a:srgbClr val="10BC45"/>
                </a:solidFill>
              </a:rPr>
              <a:t>micelle</a:t>
            </a:r>
            <a:r>
              <a:rPr lang="zh-CN" altLang="en-GB" b="1">
                <a:solidFill>
                  <a:srgbClr val="10BC45"/>
                </a:solidFill>
              </a:rPr>
              <a:t>胶束</a:t>
            </a:r>
            <a:r>
              <a:rPr lang="en-GB" altLang="zh-CN"/>
              <a:t> or a </a:t>
            </a:r>
            <a:r>
              <a:rPr lang="en-GB" altLang="zh-CN" b="1">
                <a:solidFill>
                  <a:srgbClr val="10BC45"/>
                </a:solidFill>
              </a:rPr>
              <a:t>bilayer</a:t>
            </a:r>
            <a:r>
              <a:rPr lang="en-GB" altLang="zh-CN"/>
              <a:t>.</a:t>
            </a:r>
            <a:endParaRPr lang="en-GB" altLang="zh-CN"/>
          </a:p>
        </p:txBody>
      </p:sp>
      <p:sp>
        <p:nvSpPr>
          <p:cNvPr id="1057796" name="矩形 1057795"/>
          <p:cNvSpPr/>
          <p:nvPr/>
        </p:nvSpPr>
        <p:spPr>
          <a:xfrm>
            <a:off x="563563" y="5435600"/>
            <a:ext cx="8301037" cy="822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GB" altLang="zh-CN"/>
              <a:t>This behaviour is key to the role that phospholipids play in membranes. </a:t>
            </a:r>
            <a:endParaRPr lang="en-GB" altLang="zh-CN"/>
          </a:p>
        </p:txBody>
      </p:sp>
      <p:sp>
        <p:nvSpPr>
          <p:cNvPr id="1057797" name="文本框 1057796"/>
          <p:cNvSpPr txBox="1"/>
          <p:nvPr/>
        </p:nvSpPr>
        <p:spPr>
          <a:xfrm>
            <a:off x="2028825" y="3905250"/>
            <a:ext cx="127635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en-GB" altLang="zh-CN" b="1">
                <a:solidFill>
                  <a:srgbClr val="10BC45"/>
                </a:solidFill>
              </a:rPr>
              <a:t>micelle</a:t>
            </a:r>
            <a:endParaRPr lang="en-US" altLang="zh-CN" b="1">
              <a:solidFill>
                <a:srgbClr val="10BC45"/>
              </a:solidFill>
            </a:endParaRPr>
          </a:p>
        </p:txBody>
      </p:sp>
      <p:sp>
        <p:nvSpPr>
          <p:cNvPr id="1057798" name="文本框 1057797"/>
          <p:cNvSpPr txBox="1"/>
          <p:nvPr/>
        </p:nvSpPr>
        <p:spPr>
          <a:xfrm>
            <a:off x="6027738" y="3905250"/>
            <a:ext cx="127635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en-GB" altLang="zh-CN" b="1">
                <a:solidFill>
                  <a:srgbClr val="10BC45"/>
                </a:solidFill>
              </a:rPr>
              <a:t>bilayer</a:t>
            </a:r>
            <a:endParaRPr lang="en-US" altLang="zh-CN" b="1">
              <a:solidFill>
                <a:srgbClr val="10BC45"/>
              </a:solidFill>
            </a:endParaRPr>
          </a:p>
        </p:txBody>
      </p:sp>
      <p:sp>
        <p:nvSpPr>
          <p:cNvPr id="1057799" name="矩形 1057798"/>
          <p:cNvSpPr/>
          <p:nvPr/>
        </p:nvSpPr>
        <p:spPr>
          <a:xfrm>
            <a:off x="563563" y="4476750"/>
            <a:ext cx="8339137" cy="822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GB" altLang="zh-CN"/>
              <a:t>In each structure, the hydrophilic heads face the water, and the hydrophobic tails point inwards away from the water.</a:t>
            </a:r>
            <a:endParaRPr lang="en-US" altLang="zh-CN"/>
          </a:p>
        </p:txBody>
      </p:sp>
      <p:pic>
        <p:nvPicPr>
          <p:cNvPr id="1057800" name="图片 1057799" descr="micell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5113" y="1630363"/>
            <a:ext cx="2263775" cy="2251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7801" name="图片 1057800" descr="bilayer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138" y="1801813"/>
            <a:ext cx="2241550" cy="19065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7802" name="图片 1057801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1057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57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1057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57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57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57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7796" grpId="0"/>
      <p:bldP spid="1057797" grpId="0"/>
      <p:bldP spid="1057798" grpId="0"/>
      <p:bldP spid="105779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73154" name="标题 107315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Phospholipids in membranes</a:t>
            </a:r>
            <a:endParaRPr lang="en-GB" altLang="zh-CN"/>
          </a:p>
        </p:txBody>
      </p:sp>
      <p:sp>
        <p:nvSpPr>
          <p:cNvPr id="1073157" name="矩形 1073156"/>
          <p:cNvSpPr/>
          <p:nvPr/>
        </p:nvSpPr>
        <p:spPr>
          <a:xfrm>
            <a:off x="563563" y="1693863"/>
            <a:ext cx="8580437" cy="822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GB" altLang="zh-CN"/>
              <a:t>Generally, the smaller and less polar a molecule, the easier and faster it will diffuse across a cell membrane.</a:t>
            </a:r>
            <a:endParaRPr lang="en-GB" altLang="zh-CN"/>
          </a:p>
        </p:txBody>
      </p:sp>
      <p:sp>
        <p:nvSpPr>
          <p:cNvPr id="1073158" name="矩形 1073157"/>
          <p:cNvSpPr/>
          <p:nvPr/>
        </p:nvSpPr>
        <p:spPr>
          <a:xfrm>
            <a:off x="563563" y="2605088"/>
            <a:ext cx="5341937" cy="1187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363855" indent="-363855">
              <a:buClr>
                <a:srgbClr val="10BC45"/>
              </a:buClr>
              <a:buSzPct val="80000"/>
              <a:buFont typeface="Wingdings" panose="05000000000000000000" pitchFamily="2" charset="2"/>
              <a:buChar char="l"/>
            </a:pPr>
            <a:r>
              <a:rPr lang="en-GB" altLang="zh-CN">
                <a:highlight>
                  <a:srgbClr val="FFFF00"/>
                </a:highlight>
              </a:rPr>
              <a:t>Small, non-polar</a:t>
            </a:r>
            <a:r>
              <a:rPr lang="en-GB" altLang="zh-CN"/>
              <a:t> molecules such as </a:t>
            </a:r>
            <a:r>
              <a:rPr lang="en-GB" altLang="zh-CN">
                <a:highlight>
                  <a:srgbClr val="FFFF00"/>
                </a:highlight>
              </a:rPr>
              <a:t>oxygen and carbon dioxide</a:t>
            </a:r>
            <a:r>
              <a:rPr lang="en-GB" altLang="zh-CN"/>
              <a:t> rapidly diffuse across a membrane.</a:t>
            </a:r>
            <a:endParaRPr lang="en-GB" altLang="zh-CN"/>
          </a:p>
        </p:txBody>
      </p:sp>
      <p:sp>
        <p:nvSpPr>
          <p:cNvPr id="1073156" name="矩形 1073155"/>
          <p:cNvSpPr/>
          <p:nvPr/>
        </p:nvSpPr>
        <p:spPr>
          <a:xfrm>
            <a:off x="563563" y="784225"/>
            <a:ext cx="8580437" cy="822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GB" altLang="zh-CN"/>
              <a:t>The role of phospholipids in membranes is to act as a barrier to most substances, helping control what enters/exits the cell.</a:t>
            </a:r>
            <a:endParaRPr lang="en-GB" altLang="zh-CN"/>
          </a:p>
        </p:txBody>
      </p:sp>
      <p:sp>
        <p:nvSpPr>
          <p:cNvPr id="1073162" name="矩形 1073161"/>
          <p:cNvSpPr/>
          <p:nvPr/>
        </p:nvSpPr>
        <p:spPr>
          <a:xfrm>
            <a:off x="563563" y="3881438"/>
            <a:ext cx="5175250" cy="1187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363855" indent="-363855">
              <a:buClr>
                <a:srgbClr val="10BC45"/>
              </a:buClr>
              <a:buSzPct val="80000"/>
              <a:buFont typeface="Wingdings" panose="05000000000000000000" pitchFamily="2" charset="2"/>
              <a:buChar char="l"/>
            </a:pPr>
            <a:r>
              <a:rPr lang="en-GB" altLang="zh-CN">
                <a:highlight>
                  <a:srgbClr val="FFFF00"/>
                </a:highlight>
              </a:rPr>
              <a:t>Small, polar molecules</a:t>
            </a:r>
            <a:r>
              <a:rPr lang="en-GB" altLang="zh-CN"/>
              <a:t>, such as water and urea, also diffuse across, but much more slowly.</a:t>
            </a:r>
            <a:endParaRPr lang="en-GB" altLang="zh-CN"/>
          </a:p>
        </p:txBody>
      </p:sp>
      <p:sp>
        <p:nvSpPr>
          <p:cNvPr id="1073163" name="矩形 1073162"/>
          <p:cNvSpPr/>
          <p:nvPr/>
        </p:nvSpPr>
        <p:spPr>
          <a:xfrm>
            <a:off x="563563" y="5165725"/>
            <a:ext cx="5421312" cy="1187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363855" indent="-363855">
              <a:buClr>
                <a:srgbClr val="10BC45"/>
              </a:buClr>
              <a:buSzPct val="80000"/>
              <a:buFont typeface="Wingdings" panose="05000000000000000000" pitchFamily="2" charset="2"/>
              <a:buChar char="l"/>
            </a:pPr>
            <a:r>
              <a:rPr lang="en-GB" altLang="zh-CN">
                <a:highlight>
                  <a:srgbClr val="FFFF00"/>
                </a:highlight>
              </a:rPr>
              <a:t>Charged particles (ions)</a:t>
            </a:r>
            <a:r>
              <a:rPr lang="en-GB" altLang="zh-CN"/>
              <a:t> are unlikely to diffuse across a membrane, even if they are very small.</a:t>
            </a:r>
            <a:endParaRPr lang="en-GB" altLang="zh-CN"/>
          </a:p>
        </p:txBody>
      </p:sp>
      <p:pic>
        <p:nvPicPr>
          <p:cNvPr id="1073165" name="图片 1073164" descr="carbon dioxid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-1357191">
            <a:off x="5948363" y="2816225"/>
            <a:ext cx="2181225" cy="781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3167" name="图片 1073166" descr="oxy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47294">
            <a:off x="7440613" y="3571875"/>
            <a:ext cx="1428750" cy="733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3169" name="图片 1073168" descr="water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36664">
            <a:off x="5561013" y="4251325"/>
            <a:ext cx="1439862" cy="735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3170" name="图片 1073169" descr="sodium i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625" y="5240338"/>
            <a:ext cx="1039813" cy="10398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3171" name="图片 1073170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73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73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73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73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73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73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73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73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73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73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73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73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3157" grpId="0"/>
      <p:bldP spid="1073158" grpId="0"/>
      <p:bldP spid="1073162" grpId="0"/>
      <p:bldP spid="107316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999443" name="图片 999442" descr="exocytosi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99075" y="3384550"/>
            <a:ext cx="3562350" cy="2676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99426" name="标题 99942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Membrane fluidity</a:t>
            </a:r>
            <a:endParaRPr lang="en-GB" altLang="zh-CN"/>
          </a:p>
        </p:txBody>
      </p:sp>
      <p:sp>
        <p:nvSpPr>
          <p:cNvPr id="999430" name="文本框 999429"/>
          <p:cNvSpPr txBox="1"/>
          <p:nvPr/>
        </p:nvSpPr>
        <p:spPr>
          <a:xfrm>
            <a:off x="563563" y="784225"/>
            <a:ext cx="8580437" cy="822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GB" altLang="zh-CN"/>
              <a:t>It is important that a cell membrane maintains its fluidity otherwise the cell would not be able to function.</a:t>
            </a:r>
            <a:endParaRPr lang="en-GB" altLang="zh-CN"/>
          </a:p>
        </p:txBody>
      </p:sp>
      <p:sp>
        <p:nvSpPr>
          <p:cNvPr id="999436" name="矩形 999435"/>
          <p:cNvSpPr/>
          <p:nvPr/>
        </p:nvSpPr>
        <p:spPr>
          <a:xfrm>
            <a:off x="563563" y="1908175"/>
            <a:ext cx="8580437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GB" altLang="zh-CN"/>
              <a:t>A fluid membrane is needed for many processes, such as for:</a:t>
            </a:r>
            <a:endParaRPr lang="en-GB" altLang="zh-CN"/>
          </a:p>
        </p:txBody>
      </p:sp>
      <p:sp>
        <p:nvSpPr>
          <p:cNvPr id="999438" name="矩形 999437"/>
          <p:cNvSpPr/>
          <p:nvPr/>
        </p:nvSpPr>
        <p:spPr>
          <a:xfrm>
            <a:off x="563563" y="2668588"/>
            <a:ext cx="81026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355600" indent="-355600">
              <a:buClr>
                <a:srgbClr val="10BC45"/>
              </a:buClr>
              <a:buSzPct val="80000"/>
              <a:buFont typeface="Wingdings" panose="05000000000000000000" pitchFamily="2" charset="2"/>
              <a:buChar char="l"/>
            </a:pPr>
            <a:r>
              <a:rPr lang="en-GB" altLang="zh-CN"/>
              <a:t>the diffusion of substances across the membrane</a:t>
            </a:r>
            <a:endParaRPr lang="en-GB" altLang="zh-CN"/>
          </a:p>
        </p:txBody>
      </p:sp>
      <p:sp>
        <p:nvSpPr>
          <p:cNvPr id="999439" name="矩形 999438"/>
          <p:cNvSpPr/>
          <p:nvPr/>
        </p:nvSpPr>
        <p:spPr>
          <a:xfrm>
            <a:off x="563563" y="3427413"/>
            <a:ext cx="4635500" cy="1187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355600" indent="-355600">
              <a:buClr>
                <a:srgbClr val="10BC45"/>
              </a:buClr>
              <a:buSzPct val="80000"/>
              <a:buFont typeface="Wingdings" panose="05000000000000000000" pitchFamily="2" charset="2"/>
              <a:buChar char="l"/>
            </a:pPr>
            <a:r>
              <a:rPr lang="en-GB" altLang="zh-CN"/>
              <a:t>membranes to fuse, e.g. a vesicle fusing with the cell membrane during exocytosis</a:t>
            </a:r>
            <a:endParaRPr lang="en-GB" altLang="zh-CN"/>
          </a:p>
        </p:txBody>
      </p:sp>
      <p:sp>
        <p:nvSpPr>
          <p:cNvPr id="999440" name="矩形 999439"/>
          <p:cNvSpPr/>
          <p:nvPr/>
        </p:nvSpPr>
        <p:spPr>
          <a:xfrm>
            <a:off x="563563" y="4918075"/>
            <a:ext cx="4737100" cy="1187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355600" indent="-355600">
              <a:buClr>
                <a:srgbClr val="10BC45"/>
              </a:buClr>
              <a:buSzPct val="80000"/>
              <a:buFont typeface="Wingdings" panose="05000000000000000000" pitchFamily="2" charset="2"/>
              <a:buChar char="l"/>
            </a:pPr>
            <a:r>
              <a:rPr lang="en-GB" altLang="zh-CN"/>
              <a:t>cells to move and change shape, e.g. macrophages during phagocytosis.</a:t>
            </a:r>
            <a:endParaRPr lang="en-GB" altLang="zh-CN"/>
          </a:p>
        </p:txBody>
      </p:sp>
      <p:pic>
        <p:nvPicPr>
          <p:cNvPr id="999444" name="图片 999443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99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99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99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1" dur="500"/>
                                        <p:tgtEl>
                                          <p:spTgt spid="999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99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9436" grpId="0"/>
      <p:bldP spid="999438" grpId="0"/>
      <p:bldP spid="999439" grpId="0"/>
      <p:bldP spid="99944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1954" name="标题 102195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Cholesterol in cell membranes</a:t>
            </a:r>
            <a:endParaRPr lang="en-GB" altLang="zh-CN"/>
          </a:p>
        </p:txBody>
      </p:sp>
      <p:sp>
        <p:nvSpPr>
          <p:cNvPr id="1021963" name="矩形 1021962"/>
          <p:cNvSpPr/>
          <p:nvPr/>
        </p:nvSpPr>
        <p:spPr>
          <a:xfrm>
            <a:off x="563563" y="784225"/>
            <a:ext cx="4832350" cy="822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GB" altLang="zh-CN" b="1">
                <a:solidFill>
                  <a:srgbClr val="10BC45"/>
                </a:solidFill>
              </a:rPr>
              <a:t>Cholesterol</a:t>
            </a:r>
            <a:r>
              <a:rPr lang="en-GB" altLang="zh-CN"/>
              <a:t> is a type of lipid with the molecular formula C</a:t>
            </a:r>
            <a:r>
              <a:rPr lang="en-GB" altLang="zh-CN" baseline="-25000"/>
              <a:t>27</a:t>
            </a:r>
            <a:r>
              <a:rPr lang="en-GB" altLang="zh-CN"/>
              <a:t>H</a:t>
            </a:r>
            <a:r>
              <a:rPr lang="en-GB" altLang="zh-CN" baseline="-25000"/>
              <a:t>46</a:t>
            </a:r>
            <a:r>
              <a:rPr lang="en-GB" altLang="zh-CN"/>
              <a:t>O.</a:t>
            </a:r>
            <a:endParaRPr lang="en-GB" altLang="zh-CN"/>
          </a:p>
        </p:txBody>
      </p:sp>
      <p:sp>
        <p:nvSpPr>
          <p:cNvPr id="1021964" name="矩形 1021963"/>
          <p:cNvSpPr/>
          <p:nvPr/>
        </p:nvSpPr>
        <p:spPr>
          <a:xfrm>
            <a:off x="3852863" y="4625975"/>
            <a:ext cx="5113337" cy="15525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GB" altLang="zh-CN"/>
              <a:t>Cholesterol is also important in keeping membranes stable at normal body temperature – without it, cells would burst open.</a:t>
            </a:r>
            <a:endParaRPr lang="en-GB" altLang="zh-CN"/>
          </a:p>
        </p:txBody>
      </p:sp>
      <p:pic>
        <p:nvPicPr>
          <p:cNvPr id="1021965" name="图片 1021964" descr="cholesterol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6750" y="3414713"/>
            <a:ext cx="3162300" cy="29670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1966" name="矩形 1021965"/>
          <p:cNvSpPr/>
          <p:nvPr/>
        </p:nvSpPr>
        <p:spPr>
          <a:xfrm>
            <a:off x="563563" y="1736725"/>
            <a:ext cx="5861050" cy="15525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GB" altLang="zh-CN"/>
              <a:t>Cholesterol is very important in controlling membrane fluidity. </a:t>
            </a:r>
            <a:r>
              <a:rPr lang="en-GB" altLang="zh-CN">
                <a:highlight>
                  <a:srgbClr val="FFFF00"/>
                </a:highlight>
              </a:rPr>
              <a:t>The more cholesterol, the less fluid</a:t>
            </a:r>
            <a:r>
              <a:rPr lang="en-GB" altLang="zh-CN"/>
              <a:t> – and the less permeable – the membrane.</a:t>
            </a:r>
            <a:endParaRPr lang="en-GB" altLang="zh-CN"/>
          </a:p>
        </p:txBody>
      </p:sp>
      <p:pic>
        <p:nvPicPr>
          <p:cNvPr id="1021967" name="图片 1021966" descr="cholesterol structur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188" y="723900"/>
            <a:ext cx="1993900" cy="39036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1968" name="图片 1021967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21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21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1021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21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1964" grpId="0"/>
      <p:bldP spid="102196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539750" y="548640"/>
          <a:ext cx="7736205" cy="509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3220"/>
                <a:gridCol w="2839085"/>
                <a:gridCol w="1993900"/>
              </a:tblGrid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zh-CN" sz="1800" b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phospholipid</a:t>
                      </a:r>
                      <a:r>
                        <a:rPr lang="en-US" altLang="en-GB" sz="1800" b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  <a:r>
                        <a:rPr lang="en-GB" altLang="zh-CN" sz="1800" b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bilayer</a:t>
                      </a:r>
                      <a:endParaRPr lang="en-GB" altLang="zh-CN" sz="1800" b="0">
                        <a:solidFill>
                          <a:schemeClr val="tx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/ˌfɒsfəˈlɪpɪd/</a:t>
                      </a:r>
                      <a:r>
                        <a:rPr lang="en-US" altLang="zh-CN" b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/ˈbɑɪˌleɪə(r)/</a:t>
                      </a:r>
                      <a:endParaRPr lang="en-US" altLang="zh-CN" b="0">
                        <a:solidFill>
                          <a:schemeClr val="tx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磷脂双分子层</a:t>
                      </a:r>
                      <a:endParaRPr lang="zh-CN" altLang="en-US" b="0">
                        <a:solidFill>
                          <a:schemeClr val="tx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zh-CN" sz="1800" b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fluid mosaic model</a:t>
                      </a:r>
                      <a:endParaRPr lang="en-GB" altLang="zh-CN" sz="1800" b="0">
                        <a:solidFill>
                          <a:schemeClr val="tx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/moʊˈzeɪɪk/</a:t>
                      </a:r>
                      <a:endParaRPr lang="zh-CN" altLang="en-US" b="0">
                        <a:solidFill>
                          <a:schemeClr val="tx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流动镶嵌模型</a:t>
                      </a:r>
                      <a:endParaRPr lang="zh-CN" altLang="en-US" b="0">
                        <a:solidFill>
                          <a:schemeClr val="tx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cholesterol</a:t>
                      </a:r>
                      <a:endParaRPr lang="zh-CN" altLang="en-US" b="0">
                        <a:solidFill>
                          <a:schemeClr val="tx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/kəˈlestərɔːl/</a:t>
                      </a:r>
                      <a:endParaRPr lang="zh-CN" altLang="en-US" b="0">
                        <a:solidFill>
                          <a:schemeClr val="tx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胆固醇</a:t>
                      </a:r>
                      <a:endParaRPr lang="zh-CN" altLang="en-US" b="0">
                        <a:solidFill>
                          <a:schemeClr val="tx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b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r>
                        <a:rPr lang="zh-CN" altLang="en-US" b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lycolipid</a:t>
                      </a:r>
                      <a:endParaRPr lang="zh-CN" altLang="en-US" b="0">
                        <a:solidFill>
                          <a:schemeClr val="tx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/ˌɡlaɪkəˈlɪpɪd/</a:t>
                      </a:r>
                      <a:endParaRPr lang="zh-CN" altLang="en-US" b="0">
                        <a:solidFill>
                          <a:schemeClr val="tx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糖脂</a:t>
                      </a:r>
                      <a:endParaRPr lang="zh-CN" altLang="en-US" b="0">
                        <a:solidFill>
                          <a:schemeClr val="tx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glycoprotein</a:t>
                      </a:r>
                      <a:endParaRPr lang="zh-CN" altLang="en-US" b="0">
                        <a:solidFill>
                          <a:schemeClr val="tx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/ˌɡlaɪkoˈproˌtin/</a:t>
                      </a:r>
                      <a:endParaRPr lang="zh-CN" altLang="en-US" b="0">
                        <a:solidFill>
                          <a:schemeClr val="tx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糖蛋白</a:t>
                      </a:r>
                      <a:endParaRPr lang="zh-CN" altLang="en-US" b="0">
                        <a:solidFill>
                          <a:schemeClr val="tx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endocytosis</a:t>
                      </a:r>
                      <a:endParaRPr lang="zh-CN" altLang="en-US" b="0">
                        <a:solidFill>
                          <a:schemeClr val="tx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/ˌendoʊsaɪˈtoʊsɪs/</a:t>
                      </a:r>
                      <a:endParaRPr lang="zh-CN" altLang="en-US" b="0">
                        <a:solidFill>
                          <a:schemeClr val="tx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胞吞</a:t>
                      </a:r>
                      <a:endParaRPr lang="zh-CN" altLang="en-US" b="0">
                        <a:solidFill>
                          <a:schemeClr val="tx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receptor</a:t>
                      </a:r>
                      <a:endParaRPr lang="zh-CN" altLang="en-US" b="0">
                        <a:solidFill>
                          <a:schemeClr val="tx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b="0">
                        <a:solidFill>
                          <a:schemeClr val="tx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受体</a:t>
                      </a:r>
                      <a:endParaRPr lang="zh-CN" altLang="en-US" b="0">
                        <a:solidFill>
                          <a:schemeClr val="tx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ligand</a:t>
                      </a:r>
                      <a:endParaRPr lang="zh-CN" altLang="en-US" b="0">
                        <a:solidFill>
                          <a:schemeClr val="tx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b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zh-CN" altLang="en-US" b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ˈlɪɡənd/</a:t>
                      </a:r>
                      <a:endParaRPr lang="zh-CN" altLang="en-US" b="0">
                        <a:solidFill>
                          <a:schemeClr val="tx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配体</a:t>
                      </a:r>
                      <a:endParaRPr lang="zh-CN" altLang="en-US" b="0">
                        <a:solidFill>
                          <a:schemeClr val="tx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b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integral/intrinsic protein</a:t>
                      </a:r>
                      <a:endParaRPr lang="en-US" altLang="zh-CN" b="0">
                        <a:solidFill>
                          <a:schemeClr val="tx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b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zh-CN" altLang="en-US" b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ˈɪntɪɡrəl/</a:t>
                      </a:r>
                      <a:r>
                        <a:rPr lang="en-US" altLang="zh-CN" b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endParaRPr lang="en-US" altLang="zh-CN" b="0">
                        <a:solidFill>
                          <a:schemeClr val="tx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b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/ɪnˈtrɪnzɪk/</a:t>
                      </a:r>
                      <a:endParaRPr lang="en-US" altLang="zh-CN" b="0">
                        <a:solidFill>
                          <a:schemeClr val="tx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整合</a:t>
                      </a:r>
                      <a:r>
                        <a:rPr lang="en-US" altLang="zh-CN" b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zh-CN" altLang="en-US" b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内</a:t>
                      </a:r>
                      <a:r>
                        <a:rPr lang="zh-CN" altLang="en-US" b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在蛋白</a:t>
                      </a:r>
                      <a:endParaRPr lang="zh-CN" altLang="en-US" b="0">
                        <a:solidFill>
                          <a:schemeClr val="tx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b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peripheral/extrinsic protein</a:t>
                      </a:r>
                      <a:endParaRPr lang="en-US" altLang="zh-CN" b="0">
                        <a:solidFill>
                          <a:schemeClr val="tx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/eksˈtrɪnzɪk/</a:t>
                      </a:r>
                      <a:endParaRPr lang="zh-CN" altLang="en-US" b="0">
                        <a:solidFill>
                          <a:schemeClr val="tx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外在</a:t>
                      </a:r>
                      <a:r>
                        <a:rPr lang="en-US" altLang="zh-CN" b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zh-CN" altLang="en-US" b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外周</a:t>
                      </a:r>
                      <a:r>
                        <a:rPr lang="zh-CN" altLang="en-US" b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蛋白</a:t>
                      </a:r>
                      <a:endParaRPr lang="zh-CN" altLang="en-US" b="0">
                        <a:solidFill>
                          <a:schemeClr val="tx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Channel protein</a:t>
                      </a:r>
                      <a:endParaRPr lang="zh-CN" altLang="en-US" b="0">
                        <a:solidFill>
                          <a:schemeClr val="tx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b="0">
                        <a:solidFill>
                          <a:schemeClr val="tx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通道蛋白</a:t>
                      </a:r>
                      <a:endParaRPr lang="zh-CN" altLang="en-US" b="0">
                        <a:solidFill>
                          <a:schemeClr val="tx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Carrier protein</a:t>
                      </a:r>
                      <a:endParaRPr lang="zh-CN" altLang="en-US" b="0">
                        <a:solidFill>
                          <a:schemeClr val="tx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b="0">
                        <a:solidFill>
                          <a:schemeClr val="tx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载体</a:t>
                      </a:r>
                      <a:r>
                        <a:rPr lang="zh-CN" altLang="en-US" b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蛋白</a:t>
                      </a:r>
                      <a:endParaRPr lang="zh-CN" altLang="en-US" b="0">
                        <a:solidFill>
                          <a:schemeClr val="tx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saturation and length of lipid tails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 altLang="zh-CN"/>
          </a:p>
          <a:p>
            <a:endParaRPr lang="en-US" altLang="zh-CN"/>
          </a:p>
        </p:txBody>
      </p:sp>
      <p:pic>
        <p:nvPicPr>
          <p:cNvPr id="5" name="图片 4" descr="uEo5X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2005" y="3949065"/>
            <a:ext cx="6306820" cy="24250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2250" y="843280"/>
            <a:ext cx="8922385" cy="2491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1) tail length – longer the tail, the less fluid the</a:t>
            </a:r>
            <a:r>
              <a:rPr lang="en-US" altLang="zh-CN"/>
              <a:t> </a:t>
            </a:r>
            <a:r>
              <a:rPr lang="zh-CN" altLang="en-US"/>
              <a:t>membrane</a:t>
            </a:r>
            <a:endParaRPr lang="zh-CN" altLang="en-US"/>
          </a:p>
          <a:p>
            <a:r>
              <a:rPr lang="zh-CN" altLang="en-US"/>
              <a:t>2) saturation of fatty acid – the more unsaturated they</a:t>
            </a:r>
            <a:r>
              <a:rPr lang="en-US" altLang="zh-CN"/>
              <a:t> </a:t>
            </a:r>
            <a:r>
              <a:rPr lang="zh-CN" altLang="en-US"/>
              <a:t>are, the more fluid the membrane. </a:t>
            </a:r>
            <a:endParaRPr lang="zh-CN" altLang="en-US"/>
          </a:p>
          <a:p>
            <a:r>
              <a:rPr lang="zh-CN" altLang="en-US"/>
              <a:t>This is as</a:t>
            </a:r>
            <a:r>
              <a:rPr lang="en-US" altLang="zh-CN"/>
              <a:t> </a:t>
            </a:r>
            <a:r>
              <a:rPr lang="zh-CN" altLang="en-US">
                <a:highlight>
                  <a:srgbClr val="FFFF00"/>
                </a:highlight>
              </a:rPr>
              <a:t>unsaturated </a:t>
            </a:r>
            <a:r>
              <a:rPr lang="zh-CN" altLang="en-US"/>
              <a:t>fatty acid tails are</a:t>
            </a:r>
            <a:r>
              <a:rPr lang="zh-CN" altLang="en-US">
                <a:highlight>
                  <a:srgbClr val="FFFF00"/>
                </a:highlight>
              </a:rPr>
              <a:t> bent</a:t>
            </a:r>
            <a:r>
              <a:rPr lang="zh-CN" altLang="en-US"/>
              <a:t> and fit together</a:t>
            </a:r>
            <a:endParaRPr lang="zh-CN" altLang="en-US"/>
          </a:p>
          <a:p>
            <a:r>
              <a:rPr lang="zh-CN" altLang="en-US"/>
              <a:t>more loosely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4040" name="图片 1024039" descr="carb cha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3600" y="1998663"/>
            <a:ext cx="1138238" cy="1181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002" name="标题 102400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Proteins in membranes</a:t>
            </a:r>
            <a:endParaRPr lang="en-GB" altLang="zh-CN"/>
          </a:p>
        </p:txBody>
      </p:sp>
      <p:sp>
        <p:nvSpPr>
          <p:cNvPr id="1024008" name="文本框 1024007"/>
          <p:cNvSpPr txBox="1"/>
          <p:nvPr/>
        </p:nvSpPr>
        <p:spPr>
          <a:xfrm>
            <a:off x="563563" y="784225"/>
            <a:ext cx="8580437" cy="822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GB" altLang="zh-CN"/>
              <a:t>Proteins typically make up 45% by mass of a cell membrane, but this can vary from 25% to 75% depending on the cell type.</a:t>
            </a:r>
            <a:endParaRPr lang="en-GB" altLang="zh-CN"/>
          </a:p>
        </p:txBody>
      </p:sp>
      <p:pic>
        <p:nvPicPr>
          <p:cNvPr id="1024018" name="图片 1024017" descr="membrane protein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913" y="2936875"/>
            <a:ext cx="4044950" cy="22082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019" name="直接连接符 1024018"/>
          <p:cNvSpPr/>
          <p:nvPr/>
        </p:nvSpPr>
        <p:spPr>
          <a:xfrm flipH="1">
            <a:off x="5724525" y="2678113"/>
            <a:ext cx="401638" cy="9906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oval" w="sm" len="sm"/>
            <a:tailEnd type="triangle" w="med" len="med"/>
          </a:ln>
        </p:spPr>
      </p:sp>
      <p:sp>
        <p:nvSpPr>
          <p:cNvPr id="1024023" name="文本框 1024022"/>
          <p:cNvSpPr txBox="1"/>
          <p:nvPr/>
        </p:nvSpPr>
        <p:spPr>
          <a:xfrm>
            <a:off x="6091238" y="2393950"/>
            <a:ext cx="269875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en-GB" altLang="zh-CN" b="1">
                <a:solidFill>
                  <a:srgbClr val="10BC45"/>
                </a:solidFill>
              </a:rPr>
              <a:t>integral protein</a:t>
            </a:r>
            <a:endParaRPr lang="en-US" altLang="zh-CN" b="1">
              <a:solidFill>
                <a:srgbClr val="10BC45"/>
              </a:solidFill>
            </a:endParaRPr>
          </a:p>
        </p:txBody>
      </p:sp>
      <p:pic>
        <p:nvPicPr>
          <p:cNvPr id="1024029" name="图片 1024028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030" name="图片 1024029" descr="notes_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3788" y="150813"/>
            <a:ext cx="442912" cy="387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032" name="文本框 1024031"/>
          <p:cNvSpPr txBox="1"/>
          <p:nvPr/>
        </p:nvSpPr>
        <p:spPr>
          <a:xfrm>
            <a:off x="563563" y="3643313"/>
            <a:ext cx="4195762" cy="15525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SzPct val="80000"/>
              <a:buFont typeface="Wingdings" panose="05000000000000000000" pitchFamily="2" charset="2"/>
            </a:pPr>
            <a:r>
              <a:rPr lang="en-GB" altLang="zh-CN" b="1">
                <a:solidFill>
                  <a:srgbClr val="10BC45"/>
                </a:solidFill>
              </a:rPr>
              <a:t>Peripheral </a:t>
            </a:r>
            <a:r>
              <a:rPr lang="en-GB" altLang="zh-CN"/>
              <a:t>(or </a:t>
            </a:r>
            <a:r>
              <a:rPr lang="en-GB" altLang="zh-CN" b="1">
                <a:solidFill>
                  <a:srgbClr val="10BC45"/>
                </a:solidFill>
              </a:rPr>
              <a:t>extrinsic</a:t>
            </a:r>
            <a:r>
              <a:rPr lang="en-GB" altLang="zh-CN"/>
              <a:t>) proteins are confined to the </a:t>
            </a:r>
            <a:r>
              <a:rPr lang="en-GB" altLang="zh-CN">
                <a:highlight>
                  <a:srgbClr val="FFFF00"/>
                </a:highlight>
              </a:rPr>
              <a:t>inner or outer</a:t>
            </a:r>
            <a:r>
              <a:rPr lang="en-GB" altLang="zh-CN"/>
              <a:t> surface of the membrane.</a:t>
            </a:r>
            <a:endParaRPr lang="en-GB" altLang="zh-CN"/>
          </a:p>
        </p:txBody>
      </p:sp>
      <p:sp>
        <p:nvSpPr>
          <p:cNvPr id="1024033" name="文本框 1024032"/>
          <p:cNvSpPr txBox="1"/>
          <p:nvPr/>
        </p:nvSpPr>
        <p:spPr>
          <a:xfrm>
            <a:off x="563563" y="1847850"/>
            <a:ext cx="4397375" cy="15525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SzPct val="80000"/>
              <a:buFont typeface="Wingdings" panose="05000000000000000000" pitchFamily="2" charset="2"/>
            </a:pPr>
            <a:r>
              <a:rPr lang="en-GB" altLang="zh-CN" b="1">
                <a:solidFill>
                  <a:srgbClr val="10BC45"/>
                </a:solidFill>
              </a:rPr>
              <a:t>Integral </a:t>
            </a:r>
            <a:r>
              <a:rPr lang="en-GB" altLang="zh-CN"/>
              <a:t>(or </a:t>
            </a:r>
            <a:r>
              <a:rPr lang="en-GB" altLang="zh-CN" b="1">
                <a:solidFill>
                  <a:srgbClr val="10BC45"/>
                </a:solidFill>
              </a:rPr>
              <a:t>intrinsic</a:t>
            </a:r>
            <a:r>
              <a:rPr lang="en-GB" altLang="zh-CN"/>
              <a:t>, or </a:t>
            </a:r>
            <a:r>
              <a:rPr lang="en-GB" altLang="zh-CN" b="1">
                <a:solidFill>
                  <a:srgbClr val="10BC45"/>
                </a:solidFill>
              </a:rPr>
              <a:t>transmembrane</a:t>
            </a:r>
            <a:r>
              <a:rPr lang="en-GB" altLang="zh-CN"/>
              <a:t>) proteins </a:t>
            </a:r>
            <a:r>
              <a:rPr lang="en-GB" altLang="zh-CN">
                <a:highlight>
                  <a:srgbClr val="FFFF00"/>
                </a:highlight>
              </a:rPr>
              <a:t>span</a:t>
            </a:r>
            <a:r>
              <a:rPr lang="en-GB" altLang="zh-CN"/>
              <a:t> the whole width of the membrane.</a:t>
            </a:r>
            <a:endParaRPr lang="en-GB" altLang="zh-CN"/>
          </a:p>
        </p:txBody>
      </p:sp>
      <p:sp>
        <p:nvSpPr>
          <p:cNvPr id="1024036" name="直接连接符 1024035"/>
          <p:cNvSpPr/>
          <p:nvPr/>
        </p:nvSpPr>
        <p:spPr>
          <a:xfrm flipH="1" flipV="1">
            <a:off x="5716588" y="4875213"/>
            <a:ext cx="1963737" cy="4318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oval" w="sm" len="sm"/>
            <a:tailEnd type="triangle" w="med" len="med"/>
          </a:ln>
        </p:spPr>
      </p:sp>
      <p:sp>
        <p:nvSpPr>
          <p:cNvPr id="1024037" name="直接连接符 1024036"/>
          <p:cNvSpPr/>
          <p:nvPr/>
        </p:nvSpPr>
        <p:spPr>
          <a:xfrm flipV="1">
            <a:off x="7680325" y="3592513"/>
            <a:ext cx="144463" cy="17145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oval" w="sm" len="sm"/>
            <a:tailEnd type="triangle" w="med" len="med"/>
          </a:ln>
        </p:spPr>
      </p:sp>
      <p:sp>
        <p:nvSpPr>
          <p:cNvPr id="1024038" name="文本框 1024037"/>
          <p:cNvSpPr txBox="1"/>
          <p:nvPr/>
        </p:nvSpPr>
        <p:spPr>
          <a:xfrm>
            <a:off x="5988050" y="5276850"/>
            <a:ext cx="294005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en-GB" altLang="zh-CN" b="1">
                <a:solidFill>
                  <a:srgbClr val="10BC45"/>
                </a:solidFill>
              </a:rPr>
              <a:t>peripheral protein</a:t>
            </a:r>
            <a:endParaRPr lang="en-US" altLang="zh-CN" b="1">
              <a:solidFill>
                <a:srgbClr val="10BC45"/>
              </a:solidFill>
            </a:endParaRPr>
          </a:p>
        </p:txBody>
      </p:sp>
      <p:sp>
        <p:nvSpPr>
          <p:cNvPr id="1024039" name="文本框 1024038"/>
          <p:cNvSpPr txBox="1"/>
          <p:nvPr/>
        </p:nvSpPr>
        <p:spPr>
          <a:xfrm>
            <a:off x="563563" y="5438775"/>
            <a:ext cx="6670675" cy="822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GB" altLang="zh-CN"/>
              <a:t>Many proteins are </a:t>
            </a:r>
            <a:r>
              <a:rPr lang="en-GB" altLang="zh-CN" b="1">
                <a:solidFill>
                  <a:srgbClr val="10BC45"/>
                </a:solidFill>
              </a:rPr>
              <a:t>glycoproteins</a:t>
            </a:r>
            <a:r>
              <a:rPr lang="en-GB" altLang="zh-CN"/>
              <a:t> –</a:t>
            </a:r>
            <a:br>
              <a:rPr lang="en-GB" altLang="zh-CN"/>
            </a:br>
            <a:r>
              <a:rPr lang="en-GB" altLang="zh-CN"/>
              <a:t>proteins with attached carbohydrate chains.</a:t>
            </a:r>
            <a:endParaRPr lang="en-GB" altLang="zh-CN"/>
          </a:p>
        </p:txBody>
      </p:sp>
      <p:sp>
        <p:nvSpPr>
          <p:cNvPr id="1024041" name="文本框 1024040"/>
          <p:cNvSpPr txBox="1"/>
          <p:nvPr/>
        </p:nvSpPr>
        <p:spPr>
          <a:xfrm>
            <a:off x="6070600" y="1803400"/>
            <a:ext cx="30353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GB" altLang="zh-CN" b="1">
                <a:solidFill>
                  <a:srgbClr val="10BC45"/>
                </a:solidFill>
              </a:rPr>
              <a:t>carbohydrate chain</a:t>
            </a:r>
            <a:endParaRPr lang="en-GB" altLang="zh-CN" b="1">
              <a:solidFill>
                <a:srgbClr val="10BC45"/>
              </a:solidFill>
            </a:endParaRPr>
          </a:p>
        </p:txBody>
      </p:sp>
      <p:sp>
        <p:nvSpPr>
          <p:cNvPr id="1024042" name="直接连接符 1024041"/>
          <p:cNvSpPr/>
          <p:nvPr/>
        </p:nvSpPr>
        <p:spPr>
          <a:xfrm flipH="1">
            <a:off x="5584825" y="2071688"/>
            <a:ext cx="477838" cy="366712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oval" w="sm" len="sm"/>
            <a:tailEnd type="triangl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24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24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24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24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24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024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24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024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024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024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024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023" grpId="0"/>
      <p:bldP spid="1024032" grpId="0"/>
      <p:bldP spid="1024033" grpId="0"/>
      <p:bldP spid="1024038" grpId="0"/>
      <p:bldP spid="1024039" grpId="0"/>
      <p:bldP spid="102404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79311" name="图片 1079310" descr="GPC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913" y="3481388"/>
            <a:ext cx="2584450" cy="2771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79298" name="标题 107929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Integral proteins</a:t>
            </a:r>
            <a:endParaRPr lang="en-GB" altLang="zh-CN"/>
          </a:p>
        </p:txBody>
      </p:sp>
      <p:sp>
        <p:nvSpPr>
          <p:cNvPr id="1079299" name="文本框 1079298"/>
          <p:cNvSpPr txBox="1"/>
          <p:nvPr/>
        </p:nvSpPr>
        <p:spPr>
          <a:xfrm>
            <a:off x="563563" y="784225"/>
            <a:ext cx="8580437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GB" altLang="zh-CN"/>
              <a:t>Many integral proteins are </a:t>
            </a:r>
            <a:r>
              <a:rPr lang="en-GB" altLang="zh-CN" b="1">
                <a:solidFill>
                  <a:srgbClr val="10BC45"/>
                </a:solidFill>
              </a:rPr>
              <a:t>carrier molecules</a:t>
            </a:r>
            <a:r>
              <a:rPr lang="en-GB" altLang="zh-CN"/>
              <a:t> or </a:t>
            </a:r>
            <a:r>
              <a:rPr lang="en-GB" altLang="zh-CN" b="1">
                <a:solidFill>
                  <a:srgbClr val="10BC45"/>
                </a:solidFill>
              </a:rPr>
              <a:t>channels</a:t>
            </a:r>
            <a:r>
              <a:rPr lang="en-GB" altLang="zh-CN"/>
              <a:t>.</a:t>
            </a:r>
            <a:endParaRPr lang="en-GB" altLang="zh-CN"/>
          </a:p>
        </p:txBody>
      </p:sp>
      <p:sp>
        <p:nvSpPr>
          <p:cNvPr id="1079301" name="矩形 1079300"/>
          <p:cNvSpPr/>
          <p:nvPr/>
        </p:nvSpPr>
        <p:spPr>
          <a:xfrm>
            <a:off x="563563" y="1390650"/>
            <a:ext cx="4795837" cy="19177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Clr>
                <a:srgbClr val="10BC45"/>
              </a:buClr>
              <a:buSzPct val="80000"/>
              <a:buFont typeface="Wingdings" panose="05000000000000000000" pitchFamily="2" charset="2"/>
            </a:pPr>
            <a:r>
              <a:rPr lang="en-GB" altLang="zh-CN"/>
              <a:t>These help transport substances, </a:t>
            </a:r>
            <a:r>
              <a:rPr lang="en-GB" altLang="zh-CN">
                <a:highlight>
                  <a:srgbClr val="FFFF00"/>
                </a:highlight>
              </a:rPr>
              <a:t>such as ions, sugars and amino acids</a:t>
            </a:r>
            <a:r>
              <a:rPr lang="en-GB" altLang="zh-CN"/>
              <a:t>, that cannot diffuse across the membrane but are still vital to a cell’s functioning.</a:t>
            </a:r>
            <a:endParaRPr lang="en-GB" altLang="zh-CN"/>
          </a:p>
        </p:txBody>
      </p:sp>
      <p:sp>
        <p:nvSpPr>
          <p:cNvPr id="1079305" name="矩形 1079304"/>
          <p:cNvSpPr/>
          <p:nvPr/>
        </p:nvSpPr>
        <p:spPr>
          <a:xfrm>
            <a:off x="3514725" y="4846638"/>
            <a:ext cx="5387975" cy="1187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Clr>
                <a:srgbClr val="10BC45"/>
              </a:buClr>
              <a:buSzPct val="80000"/>
              <a:buFont typeface="Wingdings" panose="05000000000000000000" pitchFamily="2" charset="2"/>
            </a:pPr>
            <a:r>
              <a:rPr lang="en-GB" altLang="zh-CN"/>
              <a:t>Other integral proteins are receptors for hormones and neurotransmitters, or enzymes for catalyzing reactions.</a:t>
            </a:r>
            <a:endParaRPr lang="en-GB" altLang="zh-CN"/>
          </a:p>
        </p:txBody>
      </p:sp>
      <p:pic>
        <p:nvPicPr>
          <p:cNvPr id="1079306" name="图片 1079305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9307" name="图片 1079306" descr="notes_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788" y="150813"/>
            <a:ext cx="442912" cy="387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9312" name="图片 1079311" descr="por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1285875"/>
            <a:ext cx="3327400" cy="34258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79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79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79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79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9301" grpId="0"/>
      <p:bldP spid="107930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4500" b="1">
                <a:latin typeface="Times New Roman" panose="02020603050405020304" pitchFamily="18" charset="0"/>
                <a:cs typeface="Times New Roman" panose="02020603050405020304" pitchFamily="18" charset="0"/>
              </a:rPr>
              <a:t>Transport protein</a:t>
            </a:r>
            <a:r>
              <a:rPr lang="zh-CN" altLang="en-US" sz="45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45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integral</a:t>
            </a:r>
            <a:r>
              <a:rPr lang="zh-CN" altLang="en-US" sz="45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en-US" sz="4500" b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5729" y="804545"/>
            <a:ext cx="8892540" cy="3253740"/>
          </a:xfrm>
        </p:spPr>
        <p:txBody>
          <a:bodyPr/>
          <a:p>
            <a:pPr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Transport proteins are 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ighly specif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, allowing only one type of molecule or ion to pass through it.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charset="0"/>
              <a:buChar char="Ø"/>
            </a:pP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Channel proteins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like a gate, and have a fixed shape. 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Carrier proteins can ﬂip between two shapes.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 descr="(b)+facilitated+diffusion+through+a+channe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040" y="2993390"/>
            <a:ext cx="3242310" cy="2427605"/>
          </a:xfrm>
          <a:prstGeom prst="rect">
            <a:avLst/>
          </a:prstGeom>
        </p:spPr>
      </p:pic>
      <p:pic>
        <p:nvPicPr>
          <p:cNvPr id="5" name="图片 4" descr="picture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650" y="3041015"/>
            <a:ext cx="3999865" cy="24193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81358" name="图片 1081357" descr="peripheral protein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4600" y="1270000"/>
            <a:ext cx="3681413" cy="3641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81346" name="标题 108134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Peripheral proteins</a:t>
            </a:r>
            <a:endParaRPr lang="en-GB" altLang="zh-CN"/>
          </a:p>
        </p:txBody>
      </p:sp>
      <p:sp>
        <p:nvSpPr>
          <p:cNvPr id="1081347" name="文本框 1081346"/>
          <p:cNvSpPr txBox="1"/>
          <p:nvPr/>
        </p:nvSpPr>
        <p:spPr>
          <a:xfrm>
            <a:off x="563563" y="784225"/>
            <a:ext cx="8580437" cy="822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Clr>
                <a:srgbClr val="10BC45"/>
              </a:buClr>
              <a:buSzPct val="80000"/>
              <a:buFont typeface="Wingdings" panose="05000000000000000000" pitchFamily="2" charset="2"/>
            </a:pPr>
            <a:r>
              <a:rPr lang="en-GB" altLang="zh-CN"/>
              <a:t>Peripheral proteins may</a:t>
            </a:r>
            <a:r>
              <a:rPr lang="en-GB" altLang="zh-CN">
                <a:highlight>
                  <a:srgbClr val="FFFF00"/>
                </a:highlight>
              </a:rPr>
              <a:t> be free on the membrane surface or bound to an integral protein</a:t>
            </a:r>
            <a:r>
              <a:rPr lang="en-GB" altLang="zh-CN"/>
              <a:t>.</a:t>
            </a:r>
            <a:endParaRPr lang="en-GB" altLang="zh-CN"/>
          </a:p>
        </p:txBody>
      </p:sp>
      <p:sp>
        <p:nvSpPr>
          <p:cNvPr id="1081348" name="矩形 1081347"/>
          <p:cNvSpPr/>
          <p:nvPr/>
        </p:nvSpPr>
        <p:spPr>
          <a:xfrm>
            <a:off x="563563" y="1985963"/>
            <a:ext cx="3965575" cy="26479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Clr>
                <a:srgbClr val="10BC45"/>
              </a:buClr>
              <a:buSzPct val="80000"/>
              <a:buFont typeface="Wingdings" panose="05000000000000000000" pitchFamily="2" charset="2"/>
            </a:pPr>
            <a:r>
              <a:rPr lang="en-GB" altLang="zh-CN"/>
              <a:t>Peripheral proteins on the extracellular side of the membrane act as </a:t>
            </a:r>
            <a:r>
              <a:rPr lang="en-GB" altLang="zh-CN">
                <a:highlight>
                  <a:srgbClr val="FFFF00"/>
                </a:highlight>
              </a:rPr>
              <a:t>receptors </a:t>
            </a:r>
            <a:r>
              <a:rPr lang="en-GB" altLang="zh-CN"/>
              <a:t>for hormones or neurotransmitters, or are involved in cell recognition. Many are </a:t>
            </a:r>
            <a:r>
              <a:rPr lang="en-GB" altLang="zh-CN">
                <a:highlight>
                  <a:srgbClr val="FFFF00"/>
                </a:highlight>
              </a:rPr>
              <a:t>glycoproteins</a:t>
            </a:r>
            <a:r>
              <a:rPr lang="en-GB" altLang="zh-CN"/>
              <a:t>.</a:t>
            </a:r>
            <a:endParaRPr lang="en-GB" altLang="zh-CN"/>
          </a:p>
        </p:txBody>
      </p:sp>
      <p:pic>
        <p:nvPicPr>
          <p:cNvPr id="1081354" name="图片 1081353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81356" name="文本框 1081355"/>
          <p:cNvSpPr txBox="1"/>
          <p:nvPr/>
        </p:nvSpPr>
        <p:spPr>
          <a:xfrm>
            <a:off x="563563" y="5013325"/>
            <a:ext cx="8580437" cy="1187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Clr>
                <a:srgbClr val="10BC45"/>
              </a:buClr>
              <a:buSzPct val="80000"/>
              <a:buFont typeface="Wingdings" panose="05000000000000000000" pitchFamily="2" charset="2"/>
            </a:pPr>
            <a:r>
              <a:rPr lang="en-GB" altLang="zh-CN"/>
              <a:t>Peripheral proteins on the </a:t>
            </a:r>
            <a:r>
              <a:rPr lang="en-GB" altLang="zh-CN" dirty="0" err="1"/>
              <a:t>cytosolic</a:t>
            </a:r>
            <a:r>
              <a:rPr lang="en-GB" altLang="zh-CN"/>
              <a:t> side of the membrane are involved in cell signalling or chemical reactions. They can </a:t>
            </a:r>
            <a:r>
              <a:rPr lang="en-GB" altLang="zh-CN">
                <a:highlight>
                  <a:srgbClr val="FFFF00"/>
                </a:highlight>
              </a:rPr>
              <a:t>dissociate from the membrane</a:t>
            </a:r>
            <a:r>
              <a:rPr lang="en-GB" altLang="zh-CN"/>
              <a:t> and move into the cytoplasm.</a:t>
            </a:r>
            <a:endParaRPr lang="en-GB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8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8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8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1348" grpId="1"/>
      <p:bldP spid="108135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2250" y="312420"/>
            <a:ext cx="7240588" cy="549275"/>
          </a:xfrm>
        </p:spPr>
        <p:txBody>
          <a:bodyPr/>
          <a:p>
            <a:r>
              <a:rPr lang="zh-CN" altLang="en-US">
                <a:sym typeface="+mn-ea"/>
              </a:rPr>
              <a:t> Glycolipids and glycoproteins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13055" y="861695"/>
            <a:ext cx="8096250" cy="47078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ym typeface="+mn-ea"/>
              </a:rPr>
              <a:t>glycolipids and glycoproteins：</a:t>
            </a:r>
            <a:r>
              <a:rPr lang="zh-CN" altLang="en-US" sz="2000"/>
              <a:t>Lipid and protein molecules on the outer surfaces of cell</a:t>
            </a:r>
            <a:r>
              <a:rPr lang="en-US" altLang="zh-CN" sz="2000"/>
              <a:t> </a:t>
            </a:r>
            <a:r>
              <a:rPr lang="zh-CN" altLang="en-US" sz="2000"/>
              <a:t>membrane have </a:t>
            </a:r>
            <a:r>
              <a:rPr lang="zh-CN" altLang="en-US" sz="2000">
                <a:highlight>
                  <a:srgbClr val="FFFF00"/>
                </a:highlight>
              </a:rPr>
              <a:t>carbohydrate chains attached</a:t>
            </a:r>
            <a:endParaRPr lang="zh-CN" altLang="en-US" sz="2000">
              <a:highlight>
                <a:srgbClr val="FFFF00"/>
              </a:highlight>
            </a:endParaRPr>
          </a:p>
          <a:p>
            <a:r>
              <a:rPr lang="zh-CN" altLang="en-US" sz="2000"/>
              <a:t>These carbohydrate chains projecting out like antennae:</a:t>
            </a:r>
            <a:r>
              <a:rPr lang="en-US" altLang="zh-CN" sz="2000">
                <a:highlight>
                  <a:srgbClr val="FFFF00"/>
                </a:highlight>
              </a:rPr>
              <a:t>binding/recognizing site</a:t>
            </a:r>
            <a:endParaRPr lang="zh-CN" altLang="en-US" sz="2000"/>
          </a:p>
          <a:p>
            <a:r>
              <a:rPr lang="zh-CN" altLang="en-US" sz="2000"/>
              <a:t>• </a:t>
            </a:r>
            <a:r>
              <a:rPr lang="zh-CN" altLang="en-US" sz="2000">
                <a:highlight>
                  <a:srgbClr val="FFFF00"/>
                </a:highlight>
              </a:rPr>
              <a:t>stabilise the membrane</a:t>
            </a:r>
            <a:r>
              <a:rPr lang="zh-CN" altLang="en-US" sz="2000"/>
              <a:t> structure by forming </a:t>
            </a:r>
            <a:r>
              <a:rPr lang="zh-CN" altLang="en-US" sz="2000">
                <a:solidFill>
                  <a:srgbClr val="FF0000"/>
                </a:solidFill>
              </a:rPr>
              <a:t>hydrogen</a:t>
            </a:r>
            <a:r>
              <a:rPr lang="en-US" altLang="zh-CN" sz="2000">
                <a:solidFill>
                  <a:srgbClr val="FF0000"/>
                </a:solidFill>
              </a:rPr>
              <a:t> </a:t>
            </a:r>
            <a:r>
              <a:rPr lang="zh-CN" altLang="en-US" sz="2000">
                <a:solidFill>
                  <a:srgbClr val="FF0000"/>
                </a:solidFill>
              </a:rPr>
              <a:t>bonds with water molecules surrounding the cell</a:t>
            </a:r>
            <a:endParaRPr lang="zh-CN" altLang="en-US" sz="2000"/>
          </a:p>
          <a:p>
            <a:r>
              <a:rPr lang="zh-CN" altLang="en-US" sz="2000"/>
              <a:t>• act as</a:t>
            </a:r>
            <a:r>
              <a:rPr lang="zh-CN" altLang="en-US" sz="2000">
                <a:highlight>
                  <a:srgbClr val="FFFF00"/>
                </a:highlight>
              </a:rPr>
              <a:t> receptor</a:t>
            </a:r>
            <a:r>
              <a:rPr lang="zh-CN" altLang="en-US" sz="2000"/>
              <a:t> molecules:</a:t>
            </a:r>
            <a:endParaRPr lang="zh-CN" altLang="en-US" sz="2000"/>
          </a:p>
          <a:p>
            <a:r>
              <a:rPr lang="zh-CN" altLang="en-US" sz="2000"/>
              <a:t>signalling receptors – recognise messenger</a:t>
            </a:r>
            <a:r>
              <a:rPr lang="en-US" altLang="zh-CN" sz="2000"/>
              <a:t> </a:t>
            </a:r>
            <a:r>
              <a:rPr lang="zh-CN" altLang="en-US" sz="2000"/>
              <a:t>molecules like hormones and neurotransmitters</a:t>
            </a:r>
            <a:endParaRPr lang="zh-CN" altLang="en-US" sz="2000"/>
          </a:p>
          <a:p>
            <a:r>
              <a:rPr lang="zh-CN" altLang="en-US" sz="2000"/>
              <a:t>• act as cell markers/antigens allowing cell-cell</a:t>
            </a:r>
            <a:r>
              <a:rPr lang="en-US" altLang="zh-CN" sz="2000"/>
              <a:t> </a:t>
            </a:r>
            <a:r>
              <a:rPr lang="zh-CN" altLang="en-US" sz="2000"/>
              <a:t>recognition：</a:t>
            </a:r>
            <a:r>
              <a:rPr lang="en-US" altLang="zh-CN" sz="2000"/>
              <a:t>ABO blood type</a:t>
            </a:r>
            <a:endParaRPr lang="en-US" altLang="zh-CN" sz="2000"/>
          </a:p>
          <a:p>
            <a:endParaRPr lang="en-US" altLang="zh-CN" sz="2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945159" name="图片 945158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45160" name="图片 945159" descr="flash_ic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725" y="115888"/>
            <a:ext cx="385763" cy="431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45162" name="标题 945161"/>
          <p:cNvSpPr>
            <a:spLocks noGrp="1"/>
          </p:cNvSpPr>
          <p:nvPr>
            <p:ph type="title" idx="4294967295"/>
          </p:nvPr>
        </p:nvSpPr>
        <p:spPr/>
        <p:txBody>
          <a:bodyPr anchor="ctr" anchorCtr="0"/>
          <a:p>
            <a:r>
              <a:rPr lang="en-GB" altLang="zh-CN"/>
              <a:t>Functions of membrane components</a:t>
            </a:r>
            <a:endParaRPr lang="en-GB" altLang="zh-CN"/>
          </a:p>
        </p:txBody>
      </p:sp>
      <p:pic>
        <p:nvPicPr>
          <p:cNvPr id="5121" name="图片 5120" descr="ppt/media/image40.wmf"/>
          <p:cNvPicPr/>
          <p:nvPr/>
        </p:nvPicPr>
        <p:blipFill>
          <a:blip r:embed="rId3"/>
          <a:stretch>
            <a:fillRect/>
          </a:stretch>
        </p:blipFill>
        <p:spPr>
          <a:xfrm>
            <a:off x="212725" y="800100"/>
            <a:ext cx="8699500" cy="5308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85090" name="标题 985089"/>
          <p:cNvSpPr>
            <a:spLocks noGrp="1"/>
          </p:cNvSpPr>
          <p:nvPr>
            <p:ph type="title" idx="4294967295"/>
          </p:nvPr>
        </p:nvSpPr>
        <p:spPr/>
        <p:txBody>
          <a:bodyPr anchor="ctr" anchorCtr="0"/>
          <a:p>
            <a:r>
              <a:rPr lang="en-GB" altLang="zh-CN"/>
              <a:t>Factors affecting membrane fluidity</a:t>
            </a:r>
            <a:endParaRPr lang="en-GB" altLang="zh-CN"/>
          </a:p>
        </p:txBody>
      </p:sp>
      <p:pic>
        <p:nvPicPr>
          <p:cNvPr id="985099" name="图片 985098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85100" name="图片 985099" descr="flash_ic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725" y="115888"/>
            <a:ext cx="385763" cy="43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85101" name="图片 985100" descr="notes_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888" y="150813"/>
            <a:ext cx="442912" cy="387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5" name="图片 6144" descr="ppt/media/image41.wmf"/>
          <p:cNvPicPr/>
          <p:nvPr/>
        </p:nvPicPr>
        <p:blipFill>
          <a:blip r:embed="rId4"/>
          <a:stretch>
            <a:fillRect/>
          </a:stretch>
        </p:blipFill>
        <p:spPr>
          <a:xfrm>
            <a:off x="212725" y="800100"/>
            <a:ext cx="8699500" cy="5308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69730" name="标题 969729"/>
          <p:cNvSpPr>
            <a:spLocks noGrp="1"/>
          </p:cNvSpPr>
          <p:nvPr>
            <p:ph type="title" idx="4294967295"/>
          </p:nvPr>
        </p:nvSpPr>
        <p:spPr/>
        <p:txBody>
          <a:bodyPr anchor="ctr" anchorCtr="0"/>
          <a:p>
            <a:r>
              <a:rPr lang="en-GB" altLang="zh-CN"/>
              <a:t>Cell membranes</a:t>
            </a:r>
            <a:endParaRPr lang="en-GB" altLang="zh-CN"/>
          </a:p>
        </p:txBody>
      </p:sp>
      <p:pic>
        <p:nvPicPr>
          <p:cNvPr id="969737" name="图片 969736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69738" name="图片 969737" descr="flash_ic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725" y="115888"/>
            <a:ext cx="385763" cy="43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69" name="图片 7168" descr="ppt/media/image42.wmf"/>
          <p:cNvPicPr/>
          <p:nvPr/>
        </p:nvPicPr>
        <p:blipFill>
          <a:blip r:embed="rId3"/>
          <a:stretch>
            <a:fillRect/>
          </a:stretch>
        </p:blipFill>
        <p:spPr>
          <a:xfrm>
            <a:off x="212725" y="800100"/>
            <a:ext cx="8699500" cy="5308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339725" y="829945"/>
          <a:ext cx="7767955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4710"/>
                <a:gridCol w="2400300"/>
                <a:gridCol w="1972945"/>
              </a:tblGrid>
              <a:tr h="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b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zh-CN" altLang="en-US" b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ell signalling</a:t>
                      </a:r>
                      <a:endParaRPr lang="zh-CN" altLang="en-US" b="0">
                        <a:solidFill>
                          <a:schemeClr val="tx1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/sel ˈsɪɡnəlɪŋ/</a:t>
                      </a:r>
                      <a:endParaRPr lang="zh-CN" altLang="en-US" b="0">
                        <a:solidFill>
                          <a:schemeClr val="tx1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信号传递</a:t>
                      </a:r>
                      <a:endParaRPr lang="zh-CN" altLang="en-US" b="0">
                        <a:solidFill>
                          <a:schemeClr val="tx1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  <a:sym typeface="+mn-ea"/>
                        </a:rPr>
                        <a:t>second messenger</a:t>
                      </a:r>
                      <a:endParaRPr lang="en-US" altLang="zh-CN" sz="1800" b="0" dirty="0">
                        <a:solidFill>
                          <a:schemeClr val="tx1">
                            <a:lumMod val="50000"/>
                          </a:schemeClr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b="0">
                        <a:solidFill>
                          <a:schemeClr val="tx1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第二信使</a:t>
                      </a:r>
                      <a:endParaRPr lang="zh-CN" altLang="en-US" b="0">
                        <a:solidFill>
                          <a:schemeClr val="tx1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  <a:sym typeface="+mn-ea"/>
                        </a:rPr>
                        <a:t>G protein-coupled receptors</a:t>
                      </a:r>
                      <a:endParaRPr lang="en-US" altLang="zh-CN" sz="1800" b="0" dirty="0">
                        <a:solidFill>
                          <a:schemeClr val="tx1">
                            <a:lumMod val="50000"/>
                          </a:schemeClr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b="0">
                        <a:solidFill>
                          <a:schemeClr val="tx1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b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r>
                        <a:rPr lang="zh-CN" altLang="en-US" b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蛋白</a:t>
                      </a:r>
                      <a:r>
                        <a:rPr lang="zh-CN" altLang="en-US" b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偶联受体</a:t>
                      </a:r>
                      <a:endParaRPr lang="zh-CN" altLang="en-US" b="0">
                        <a:solidFill>
                          <a:schemeClr val="tx1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signal transduction</a:t>
                      </a:r>
                      <a:endParaRPr lang="en-US" altLang="zh-CN" sz="1800" b="0" dirty="0">
                        <a:solidFill>
                          <a:schemeClr val="tx1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/trænsˈdʌkʃn/</a:t>
                      </a:r>
                      <a:endParaRPr lang="zh-CN" altLang="en-US" b="0">
                        <a:solidFill>
                          <a:schemeClr val="tx1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信号转导</a:t>
                      </a:r>
                      <a:endParaRPr lang="zh-CN" altLang="en-US" b="0">
                        <a:solidFill>
                          <a:schemeClr val="tx1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amplification</a:t>
                      </a:r>
                      <a:endParaRPr lang="en-US" altLang="zh-CN" sz="1800" b="0" dirty="0">
                        <a:solidFill>
                          <a:schemeClr val="tx1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/ˌæmplɪfɪˈkeɪʃn/</a:t>
                      </a:r>
                      <a:endParaRPr lang="zh-CN" altLang="en-US" b="0">
                        <a:solidFill>
                          <a:schemeClr val="tx1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放大</a:t>
                      </a:r>
                      <a:endParaRPr lang="zh-CN" altLang="en-US" b="0">
                        <a:solidFill>
                          <a:schemeClr val="tx1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cascade amplification</a:t>
                      </a:r>
                      <a:endParaRPr lang="zh-CN" altLang="en-US" b="0">
                        <a:solidFill>
                          <a:schemeClr val="tx1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/kæˈskeɪd/</a:t>
                      </a:r>
                      <a:endParaRPr lang="zh-CN" altLang="en-US" b="0">
                        <a:solidFill>
                          <a:schemeClr val="tx1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级联放大</a:t>
                      </a:r>
                      <a:endParaRPr lang="zh-CN" altLang="en-US" b="0">
                        <a:solidFill>
                          <a:schemeClr val="tx1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38338" name="标题 1038337"/>
          <p:cNvSpPr>
            <a:spLocks noGrp="1"/>
          </p:cNvSpPr>
          <p:nvPr>
            <p:ph type="title" idx="4294967295"/>
          </p:nvPr>
        </p:nvSpPr>
        <p:spPr/>
        <p:txBody>
          <a:bodyPr anchor="ctr" anchorCtr="0"/>
          <a:p>
            <a:r>
              <a:rPr lang="en-GB" altLang="zh-CN"/>
              <a:t>Glossary</a:t>
            </a:r>
            <a:endParaRPr lang="en-GB" altLang="zh-CN"/>
          </a:p>
        </p:txBody>
      </p:sp>
      <p:pic>
        <p:nvPicPr>
          <p:cNvPr id="1038345" name="图片 1038344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8346" name="图片 1038345" descr="flash_ic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725" y="115888"/>
            <a:ext cx="385763" cy="43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3" name="图片 8192" descr="ppt/media/image43.wmf"/>
          <p:cNvPicPr/>
          <p:nvPr/>
        </p:nvPicPr>
        <p:blipFill>
          <a:blip r:embed="rId3"/>
          <a:stretch>
            <a:fillRect/>
          </a:stretch>
        </p:blipFill>
        <p:spPr>
          <a:xfrm>
            <a:off x="212725" y="800100"/>
            <a:ext cx="8699500" cy="5308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69058" name="标题 106905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What’s the keyword?</a:t>
            </a:r>
            <a:endParaRPr lang="en-GB" altLang="zh-CN"/>
          </a:p>
        </p:txBody>
      </p:sp>
      <p:pic>
        <p:nvPicPr>
          <p:cNvPr id="1069060" name="图片 1069059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9061" name="图片 1069060" descr="flash_ic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725" y="115888"/>
            <a:ext cx="385763" cy="43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17" name="图片 9216" descr="ppt/media/image44.wmf"/>
          <p:cNvPicPr/>
          <p:nvPr/>
        </p:nvPicPr>
        <p:blipFill>
          <a:blip r:embed="rId3"/>
          <a:stretch>
            <a:fillRect/>
          </a:stretch>
        </p:blipFill>
        <p:spPr>
          <a:xfrm>
            <a:off x="212725" y="800100"/>
            <a:ext cx="8699500" cy="5308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71106" name="标题 107110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Multiple-choice quiz</a:t>
            </a:r>
            <a:endParaRPr lang="en-GB" altLang="zh-CN"/>
          </a:p>
        </p:txBody>
      </p:sp>
      <p:pic>
        <p:nvPicPr>
          <p:cNvPr id="1071109" name="图片 1071108" descr="flash_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51725" y="115888"/>
            <a:ext cx="385763" cy="43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1" name="图片 10240" descr="ppt/media/image45.wmf"/>
          <p:cNvPicPr/>
          <p:nvPr/>
        </p:nvPicPr>
        <p:blipFill>
          <a:blip r:embed="rId2"/>
          <a:stretch>
            <a:fillRect/>
          </a:stretch>
        </p:blipFill>
        <p:spPr>
          <a:xfrm>
            <a:off x="212725" y="800100"/>
            <a:ext cx="8699500" cy="5308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957456" name="图片 957455" descr="animal cell C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1650" y="1101725"/>
            <a:ext cx="3346450" cy="2292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57443" name="标题 957442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What are membranes?</a:t>
            </a:r>
            <a:endParaRPr lang="en-GB" altLang="zh-CN"/>
          </a:p>
        </p:txBody>
      </p:sp>
      <p:sp>
        <p:nvSpPr>
          <p:cNvPr id="957445" name="文本框 957444"/>
          <p:cNvSpPr txBox="1"/>
          <p:nvPr/>
        </p:nvSpPr>
        <p:spPr>
          <a:xfrm>
            <a:off x="563563" y="2492375"/>
            <a:ext cx="5011737" cy="822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361950" indent="-361950">
              <a:buClr>
                <a:srgbClr val="10BC45"/>
              </a:buClr>
              <a:buFont typeface="Wingdings" panose="05000000000000000000" pitchFamily="2" charset="2"/>
              <a:buChar char="l"/>
            </a:pPr>
            <a:r>
              <a:rPr lang="en-GB" altLang="zh-CN"/>
              <a:t>keeping all cellular components inside the cell</a:t>
            </a:r>
            <a:endParaRPr lang="en-GB" altLang="zh-CN"/>
          </a:p>
        </p:txBody>
      </p:sp>
      <p:sp>
        <p:nvSpPr>
          <p:cNvPr id="957446" name="文本框 957445"/>
          <p:cNvSpPr txBox="1"/>
          <p:nvPr/>
        </p:nvSpPr>
        <p:spPr>
          <a:xfrm>
            <a:off x="563563" y="3470275"/>
            <a:ext cx="8580437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361950" indent="-361950">
              <a:buClr>
                <a:srgbClr val="10BC45"/>
              </a:buClr>
              <a:buFont typeface="Wingdings" panose="05000000000000000000" pitchFamily="2" charset="2"/>
              <a:buChar char="l"/>
            </a:pPr>
            <a:r>
              <a:rPr lang="en-GB" altLang="zh-CN"/>
              <a:t>allowing selected molecules to move in and out of the cell</a:t>
            </a:r>
            <a:endParaRPr lang="en-GB" altLang="zh-CN"/>
          </a:p>
        </p:txBody>
      </p:sp>
      <p:sp>
        <p:nvSpPr>
          <p:cNvPr id="957447" name="文本框 957446"/>
          <p:cNvSpPr txBox="1"/>
          <p:nvPr/>
        </p:nvSpPr>
        <p:spPr>
          <a:xfrm>
            <a:off x="563563" y="5675313"/>
            <a:ext cx="82296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361950" indent="-361950">
              <a:buClr>
                <a:srgbClr val="10BC45"/>
              </a:buClr>
              <a:buFont typeface="Wingdings" panose="05000000000000000000" pitchFamily="2" charset="2"/>
              <a:buChar char="l"/>
            </a:pPr>
            <a:r>
              <a:rPr lang="en-GB" altLang="zh-CN"/>
              <a:t>allowing a cell to change shape.</a:t>
            </a:r>
            <a:endParaRPr lang="en-GB" altLang="zh-CN"/>
          </a:p>
        </p:txBody>
      </p:sp>
      <p:sp>
        <p:nvSpPr>
          <p:cNvPr id="957449" name="文本框 957448"/>
          <p:cNvSpPr txBox="1"/>
          <p:nvPr/>
        </p:nvSpPr>
        <p:spPr>
          <a:xfrm>
            <a:off x="563563" y="4083050"/>
            <a:ext cx="8415337" cy="822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361950" indent="-361950">
              <a:buClr>
                <a:srgbClr val="10BC45"/>
              </a:buClr>
              <a:buFont typeface="Wingdings" panose="05000000000000000000" pitchFamily="2" charset="2"/>
              <a:buChar char="l"/>
            </a:pPr>
            <a:r>
              <a:rPr lang="en-GB" altLang="zh-CN"/>
              <a:t>isolating organelles from the rest of the cytoplasm, allowing cellular processes to occur separately.</a:t>
            </a:r>
            <a:endParaRPr lang="en-GB" altLang="zh-CN"/>
          </a:p>
        </p:txBody>
      </p:sp>
      <p:sp>
        <p:nvSpPr>
          <p:cNvPr id="957453" name="文本框 957452"/>
          <p:cNvSpPr txBox="1"/>
          <p:nvPr/>
        </p:nvSpPr>
        <p:spPr>
          <a:xfrm>
            <a:off x="563563" y="784225"/>
            <a:ext cx="6154737" cy="15525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GB" altLang="zh-CN" b="1">
                <a:solidFill>
                  <a:srgbClr val="10BC45"/>
                </a:solidFill>
              </a:rPr>
              <a:t>Membranes</a:t>
            </a:r>
            <a:r>
              <a:rPr lang="en-GB" altLang="zh-CN"/>
              <a:t> cover the surface of every cell, and also surround most organelles within cells. They have a number of</a:t>
            </a:r>
            <a:br>
              <a:rPr lang="en-GB" altLang="zh-CN"/>
            </a:br>
            <a:r>
              <a:rPr lang="en-GB" altLang="zh-CN"/>
              <a:t>functions, such as:</a:t>
            </a:r>
            <a:endParaRPr lang="en-GB" altLang="zh-CN"/>
          </a:p>
        </p:txBody>
      </p:sp>
      <p:sp>
        <p:nvSpPr>
          <p:cNvPr id="957455" name="文本框 957454"/>
          <p:cNvSpPr txBox="1"/>
          <p:nvPr/>
        </p:nvSpPr>
        <p:spPr>
          <a:xfrm>
            <a:off x="563563" y="5060950"/>
            <a:ext cx="5392737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361950" indent="-361950">
              <a:buClr>
                <a:srgbClr val="10BC45"/>
              </a:buClr>
              <a:buFont typeface="Wingdings" panose="05000000000000000000" pitchFamily="2" charset="2"/>
              <a:buChar char="l"/>
            </a:pPr>
            <a:r>
              <a:rPr lang="en-GB" altLang="zh-CN"/>
              <a:t>a site for biochemical reactions</a:t>
            </a:r>
            <a:endParaRPr lang="en-GB" altLang="zh-CN"/>
          </a:p>
        </p:txBody>
      </p:sp>
      <p:pic>
        <p:nvPicPr>
          <p:cNvPr id="957457" name="图片 957456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957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57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57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57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57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57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7445" grpId="0"/>
      <p:bldP spid="957446" grpId="0"/>
      <p:bldP spid="957447" grpId="0"/>
      <p:bldP spid="957449" grpId="0"/>
      <p:bldP spid="95745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19923" name="图片 1019922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9924" name="图片 1019923" descr="flash_ic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725" y="115888"/>
            <a:ext cx="385763" cy="431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19927" name="标题 1019926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Membranes: timeline of discovery</a:t>
            </a:r>
            <a:endParaRPr lang="en-GB" altLang="zh-CN"/>
          </a:p>
        </p:txBody>
      </p:sp>
      <p:pic>
        <p:nvPicPr>
          <p:cNvPr id="1025" name="图片 1024" descr="ppt/media/image13.wmf"/>
          <p:cNvPicPr/>
          <p:nvPr/>
        </p:nvPicPr>
        <p:blipFill>
          <a:blip r:embed="rId3"/>
          <a:stretch>
            <a:fillRect/>
          </a:stretch>
        </p:blipFill>
        <p:spPr>
          <a:xfrm>
            <a:off x="212725" y="800100"/>
            <a:ext cx="8699500" cy="5308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97784" name="图片 1097783" descr="membranes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4500" y="2524125"/>
            <a:ext cx="3810000" cy="3181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97732" name="文本框 1097731"/>
          <p:cNvSpPr txBox="1"/>
          <p:nvPr/>
        </p:nvSpPr>
        <p:spPr>
          <a:xfrm>
            <a:off x="563563" y="784225"/>
            <a:ext cx="8580437" cy="1187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GB" altLang="zh-CN"/>
              <a:t>Later, it was discovered that the light layer represented the phospholipid tails and the dark layers represented the phospholipid heads.</a:t>
            </a:r>
            <a:endParaRPr lang="en-GB" altLang="zh-CN"/>
          </a:p>
        </p:txBody>
      </p:sp>
      <p:pic>
        <p:nvPicPr>
          <p:cNvPr id="1097744" name="图片 1097743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97745" name="图片 1097744" descr="notes_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788" y="150813"/>
            <a:ext cx="442912" cy="387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97752" name="文本框 1097751"/>
          <p:cNvSpPr txBox="1"/>
          <p:nvPr/>
        </p:nvSpPr>
        <p:spPr>
          <a:xfrm>
            <a:off x="5121275" y="6124575"/>
            <a:ext cx="3063875" cy="4397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lnSpc>
                <a:spcPct val="95000"/>
              </a:lnSpc>
            </a:pPr>
            <a:r>
              <a:rPr lang="en-GB" altLang="zh-CN" b="1">
                <a:solidFill>
                  <a:srgbClr val="10BC45"/>
                </a:solidFill>
              </a:rPr>
              <a:t>2</a:t>
            </a:r>
            <a:r>
              <a:rPr lang="en-GB" altLang="zh-CN" b="1" baseline="30000">
                <a:solidFill>
                  <a:srgbClr val="10BC45"/>
                </a:solidFill>
              </a:rPr>
              <a:t>nd</a:t>
            </a:r>
            <a:r>
              <a:rPr lang="en-GB" altLang="zh-CN" b="1">
                <a:solidFill>
                  <a:srgbClr val="10BC45"/>
                </a:solidFill>
              </a:rPr>
              <a:t> cell membrane</a:t>
            </a:r>
            <a:endParaRPr lang="en-GB" altLang="zh-CN" b="1">
              <a:solidFill>
                <a:srgbClr val="10BC45"/>
              </a:solidFill>
            </a:endParaRPr>
          </a:p>
        </p:txBody>
      </p:sp>
      <p:sp>
        <p:nvSpPr>
          <p:cNvPr id="1097753" name="直接连接符 1097752"/>
          <p:cNvSpPr/>
          <p:nvPr/>
        </p:nvSpPr>
        <p:spPr>
          <a:xfrm flipV="1">
            <a:off x="6684963" y="5072063"/>
            <a:ext cx="804862" cy="100965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oval" w="sm" len="sm"/>
            <a:tailEnd type="triangle" w="med" len="med"/>
          </a:ln>
        </p:spPr>
      </p:sp>
      <p:sp>
        <p:nvSpPr>
          <p:cNvPr id="1097754" name="直接连接符 1097753"/>
          <p:cNvSpPr/>
          <p:nvPr/>
        </p:nvSpPr>
        <p:spPr>
          <a:xfrm flipH="1">
            <a:off x="6942138" y="3548063"/>
            <a:ext cx="171450" cy="522287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oval" w="sm" len="sm"/>
            <a:tailEnd type="triangle" w="med" len="med"/>
          </a:ln>
        </p:spPr>
      </p:sp>
      <p:sp>
        <p:nvSpPr>
          <p:cNvPr id="1097755" name="文本框 1097754"/>
          <p:cNvSpPr txBox="1"/>
          <p:nvPr/>
        </p:nvSpPr>
        <p:spPr>
          <a:xfrm>
            <a:off x="6235700" y="2708275"/>
            <a:ext cx="1743075" cy="787400"/>
          </a:xfrm>
          <a:prstGeom prst="rect">
            <a:avLst/>
          </a:prstGeom>
          <a:gradFill rotWithShape="1">
            <a:gsLst>
              <a:gs pos="0">
                <a:schemeClr val="bg1">
                  <a:alpha val="75000"/>
                </a:schemeClr>
              </a:gs>
              <a:gs pos="100000">
                <a:schemeClr val="bg1">
                  <a:alpha val="75000"/>
                </a:schemeClr>
              </a:gs>
            </a:gsLst>
            <a:lin ang="5400000" scaled="1"/>
            <a:tileRect/>
          </a:gradFill>
          <a:ln w="9525">
            <a:noFill/>
          </a:ln>
        </p:spPr>
        <p:txBody>
          <a:bodyPr>
            <a:spAutoFit/>
          </a:bodyPr>
          <a:p>
            <a:pPr algn="ctr">
              <a:lnSpc>
                <a:spcPct val="95000"/>
              </a:lnSpc>
            </a:pPr>
            <a:r>
              <a:rPr lang="en-GB" altLang="zh-CN" b="1">
                <a:solidFill>
                  <a:srgbClr val="10BC45"/>
                </a:solidFill>
              </a:rPr>
              <a:t>1</a:t>
            </a:r>
            <a:r>
              <a:rPr lang="en-GB" altLang="zh-CN" b="1" baseline="30000">
                <a:solidFill>
                  <a:srgbClr val="10BC45"/>
                </a:solidFill>
              </a:rPr>
              <a:t>st</a:t>
            </a:r>
            <a:r>
              <a:rPr lang="en-GB" altLang="zh-CN" b="1">
                <a:solidFill>
                  <a:srgbClr val="10BC45"/>
                </a:solidFill>
              </a:rPr>
              <a:t> cell membrane</a:t>
            </a:r>
            <a:endParaRPr lang="en-GB" altLang="zh-CN" b="1">
              <a:solidFill>
                <a:srgbClr val="10BC45"/>
              </a:solidFill>
            </a:endParaRPr>
          </a:p>
        </p:txBody>
      </p:sp>
      <p:sp>
        <p:nvSpPr>
          <p:cNvPr id="1097756" name="文本框 1097755"/>
          <p:cNvSpPr txBox="1"/>
          <p:nvPr/>
        </p:nvSpPr>
        <p:spPr>
          <a:xfrm>
            <a:off x="4292600" y="2073275"/>
            <a:ext cx="3863975" cy="4397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lnSpc>
                <a:spcPct val="95000"/>
              </a:lnSpc>
            </a:pPr>
            <a:r>
              <a:rPr lang="en-GB" altLang="zh-CN" b="1">
                <a:solidFill>
                  <a:srgbClr val="10BC45"/>
                </a:solidFill>
              </a:rPr>
              <a:t>intracellular space (blue)</a:t>
            </a:r>
            <a:endParaRPr lang="en-GB" altLang="zh-CN" b="1">
              <a:solidFill>
                <a:srgbClr val="10BC45"/>
              </a:solidFill>
            </a:endParaRPr>
          </a:p>
        </p:txBody>
      </p:sp>
      <p:sp>
        <p:nvSpPr>
          <p:cNvPr id="1097757" name="直接连接符 1097756"/>
          <p:cNvSpPr/>
          <p:nvPr/>
        </p:nvSpPr>
        <p:spPr>
          <a:xfrm flipH="1">
            <a:off x="4976813" y="2617788"/>
            <a:ext cx="358775" cy="1044575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oval" w="sm" len="sm"/>
            <a:tailEnd type="triangle" w="med" len="med"/>
          </a:ln>
        </p:spPr>
      </p:sp>
      <p:sp>
        <p:nvSpPr>
          <p:cNvPr id="1097774" name="文本框 1097773"/>
          <p:cNvSpPr txBox="1"/>
          <p:nvPr/>
        </p:nvSpPr>
        <p:spPr>
          <a:xfrm>
            <a:off x="282575" y="4105275"/>
            <a:ext cx="3292475" cy="7874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lnSpc>
                <a:spcPct val="95000"/>
              </a:lnSpc>
            </a:pPr>
            <a:r>
              <a:rPr lang="en-GB" altLang="zh-CN" b="1">
                <a:solidFill>
                  <a:srgbClr val="10BC45"/>
                </a:solidFill>
              </a:rPr>
              <a:t>1 light layer = phospholipid tails</a:t>
            </a:r>
            <a:endParaRPr lang="en-GB" altLang="zh-CN" b="1">
              <a:solidFill>
                <a:srgbClr val="10BC45"/>
              </a:solidFill>
            </a:endParaRPr>
          </a:p>
        </p:txBody>
      </p:sp>
      <p:sp>
        <p:nvSpPr>
          <p:cNvPr id="1097775" name="直接连接符 1097774"/>
          <p:cNvSpPr/>
          <p:nvPr/>
        </p:nvSpPr>
        <p:spPr>
          <a:xfrm flipV="1">
            <a:off x="3459163" y="3992563"/>
            <a:ext cx="1717675" cy="43815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oval" w="sm" len="sm"/>
            <a:tailEnd type="triangle" w="med" len="med"/>
          </a:ln>
        </p:spPr>
      </p:sp>
      <p:sp>
        <p:nvSpPr>
          <p:cNvPr id="1097776" name="文本框 1097775"/>
          <p:cNvSpPr txBox="1"/>
          <p:nvPr/>
        </p:nvSpPr>
        <p:spPr>
          <a:xfrm>
            <a:off x="384175" y="5299075"/>
            <a:ext cx="3089275" cy="7874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lnSpc>
                <a:spcPct val="95000"/>
              </a:lnSpc>
            </a:pPr>
            <a:r>
              <a:rPr lang="en-GB" altLang="zh-CN" b="1">
                <a:solidFill>
                  <a:srgbClr val="10BC45"/>
                </a:solidFill>
              </a:rPr>
              <a:t>2 dark layers: phospholipid heads</a:t>
            </a:r>
            <a:endParaRPr lang="en-GB" altLang="zh-CN" b="1">
              <a:solidFill>
                <a:srgbClr val="10BC45"/>
              </a:solidFill>
            </a:endParaRPr>
          </a:p>
        </p:txBody>
      </p:sp>
      <p:sp>
        <p:nvSpPr>
          <p:cNvPr id="1097777" name="直接连接符 1097776"/>
          <p:cNvSpPr/>
          <p:nvPr/>
        </p:nvSpPr>
        <p:spPr>
          <a:xfrm flipV="1">
            <a:off x="3090863" y="4322763"/>
            <a:ext cx="3209925" cy="130175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oval" w="sm" len="sm"/>
            <a:tailEnd type="triangle" w="med" len="med"/>
          </a:ln>
        </p:spPr>
      </p:sp>
      <p:sp>
        <p:nvSpPr>
          <p:cNvPr id="1097778" name="直接连接符 1097777"/>
          <p:cNvSpPr/>
          <p:nvPr/>
        </p:nvSpPr>
        <p:spPr>
          <a:xfrm flipV="1">
            <a:off x="3090863" y="4540250"/>
            <a:ext cx="3429000" cy="1084263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oval" w="sm" len="sm"/>
            <a:tailEnd type="triangle" w="med" len="med"/>
          </a:ln>
        </p:spPr>
      </p:sp>
      <p:sp>
        <p:nvSpPr>
          <p:cNvPr id="1097785" name="标题 1097784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Evidence for the </a:t>
            </a:r>
            <a:r>
              <a:rPr lang="en-GB" altLang="zh-CN" dirty="0" err="1"/>
              <a:t>Davson</a:t>
            </a:r>
            <a:r>
              <a:rPr lang="en-GB" altLang="zh-CN"/>
              <a:t>–</a:t>
            </a:r>
            <a:r>
              <a:rPr lang="en-GB" altLang="zh-CN" dirty="0" err="1"/>
              <a:t>Danielli</a:t>
            </a:r>
            <a:r>
              <a:rPr lang="en-GB" altLang="zh-CN"/>
              <a:t> model</a:t>
            </a:r>
            <a:endParaRPr lang="en-GB" altLang="zh-CN"/>
          </a:p>
        </p:txBody>
      </p:sp>
      <p:sp>
        <p:nvSpPr>
          <p:cNvPr id="2" name="文本框 1"/>
          <p:cNvSpPr txBox="1"/>
          <p:nvPr/>
        </p:nvSpPr>
        <p:spPr>
          <a:xfrm>
            <a:off x="149860" y="2217420"/>
            <a:ext cx="457200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 bilayer (membrane) is about </a:t>
            </a: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7 nm wide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97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97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97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97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97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97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97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97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97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97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97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097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7752" grpId="0"/>
      <p:bldP spid="1097755" grpId="0" animBg="1"/>
      <p:bldP spid="1097756" grpId="0"/>
      <p:bldP spid="1097774" grpId="0"/>
      <p:bldP spid="109777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32195" name="文本框 1032194"/>
          <p:cNvSpPr txBox="1"/>
          <p:nvPr/>
        </p:nvSpPr>
        <p:spPr>
          <a:xfrm>
            <a:off x="563563" y="784225"/>
            <a:ext cx="8580437" cy="822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GB" altLang="zh-CN"/>
              <a:t>By the end of the 1960s, new evidence cast doubts on the viability of the Davson–Danielli model.</a:t>
            </a:r>
            <a:endParaRPr lang="en-GB" altLang="zh-CN"/>
          </a:p>
        </p:txBody>
      </p:sp>
      <p:sp>
        <p:nvSpPr>
          <p:cNvPr id="1032199" name="文本框 1032198"/>
          <p:cNvSpPr txBox="1"/>
          <p:nvPr/>
        </p:nvSpPr>
        <p:spPr>
          <a:xfrm>
            <a:off x="563563" y="1819275"/>
            <a:ext cx="4960937" cy="1187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361950" indent="-361950">
              <a:buClr>
                <a:srgbClr val="10BC45"/>
              </a:buClr>
              <a:buFont typeface="Wingdings" panose="05000000000000000000" pitchFamily="2" charset="2"/>
              <a:buChar char="l"/>
            </a:pPr>
            <a:r>
              <a:rPr lang="en-GB" altLang="zh-CN"/>
              <a:t>The amount and type of membrane proteins vary greatly between different cells.</a:t>
            </a:r>
            <a:endParaRPr lang="en-GB" altLang="zh-CN"/>
          </a:p>
        </p:txBody>
      </p:sp>
      <p:sp>
        <p:nvSpPr>
          <p:cNvPr id="1032200" name="文本框 1032199"/>
          <p:cNvSpPr txBox="1"/>
          <p:nvPr/>
        </p:nvSpPr>
        <p:spPr>
          <a:xfrm>
            <a:off x="563563" y="3219450"/>
            <a:ext cx="4757737" cy="15525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361950" indent="-361950">
              <a:buClr>
                <a:srgbClr val="10BC45"/>
              </a:buClr>
              <a:buFont typeface="Wingdings" panose="05000000000000000000" pitchFamily="2" charset="2"/>
              <a:buChar char="l"/>
            </a:pPr>
            <a:r>
              <a:rPr lang="en-GB" altLang="zh-CN"/>
              <a:t>It was unclear how the proteins in the model would permit the membrane to change shape without bonds being broken.</a:t>
            </a:r>
            <a:endParaRPr lang="en-GB" altLang="zh-CN"/>
          </a:p>
        </p:txBody>
      </p:sp>
      <p:sp>
        <p:nvSpPr>
          <p:cNvPr id="1032204" name="文本框 1032203"/>
          <p:cNvSpPr txBox="1"/>
          <p:nvPr/>
        </p:nvSpPr>
        <p:spPr>
          <a:xfrm>
            <a:off x="563563" y="4984750"/>
            <a:ext cx="8580437" cy="1187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361950" indent="-361950">
              <a:buClr>
                <a:srgbClr val="10BC45"/>
              </a:buClr>
              <a:buFont typeface="Wingdings" panose="05000000000000000000" pitchFamily="2" charset="2"/>
              <a:buChar char="l"/>
            </a:pPr>
            <a:r>
              <a:rPr lang="en-GB" altLang="zh-CN"/>
              <a:t>Membrane proteins are largely hydrophobic and therefore should not be found where the model positioned them: in the aqueous cytoplasm and extracellular environment. </a:t>
            </a:r>
            <a:endParaRPr lang="en-GB" altLang="zh-CN"/>
          </a:p>
        </p:txBody>
      </p:sp>
      <p:pic>
        <p:nvPicPr>
          <p:cNvPr id="1032206" name="图片 1032205" descr="D-D mode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45150" y="1900238"/>
            <a:ext cx="3209925" cy="27892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2207" name="图片 1032206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2208" name="标题 1032207"/>
          <p:cNvSpPr>
            <a:spLocks noGrp="1"/>
          </p:cNvSpPr>
          <p:nvPr>
            <p:ph type="title"/>
          </p:nvPr>
        </p:nvSpPr>
        <p:spPr>
          <a:xfrm>
            <a:off x="222250" y="53975"/>
            <a:ext cx="7558088" cy="549275"/>
          </a:xfrm>
        </p:spPr>
        <p:txBody>
          <a:bodyPr anchor="ctr" anchorCtr="0"/>
          <a:p>
            <a:r>
              <a:rPr lang="en-GB" altLang="zh-CN"/>
              <a:t>Problems with the </a:t>
            </a:r>
            <a:r>
              <a:rPr lang="en-GB" altLang="zh-CN" dirty="0" err="1"/>
              <a:t>Davson</a:t>
            </a:r>
            <a:r>
              <a:rPr lang="en-GB" altLang="zh-CN"/>
              <a:t>–</a:t>
            </a:r>
            <a:r>
              <a:rPr lang="en-GB" altLang="zh-CN" dirty="0" err="1"/>
              <a:t>Danielli</a:t>
            </a:r>
            <a:r>
              <a:rPr lang="en-GB" altLang="zh-CN"/>
              <a:t> model</a:t>
            </a:r>
            <a:endParaRPr lang="en-GB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32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32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32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32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2199" grpId="0"/>
      <p:bldP spid="1032200" grpId="0"/>
      <p:bldP spid="103220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51671" name="图片 1051670" descr="freeze_fractur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9763" y="2200275"/>
            <a:ext cx="3495675" cy="4286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51650" name="标题 105164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GB" altLang="zh-CN"/>
              <a:t>Evidence from freeze-fracturing</a:t>
            </a:r>
            <a:endParaRPr lang="en-GB" altLang="zh-CN"/>
          </a:p>
        </p:txBody>
      </p:sp>
      <p:sp>
        <p:nvSpPr>
          <p:cNvPr id="1051654" name="直接连接符 1051653"/>
          <p:cNvSpPr/>
          <p:nvPr/>
        </p:nvSpPr>
        <p:spPr>
          <a:xfrm flipH="1">
            <a:off x="5368925" y="3414713"/>
            <a:ext cx="1481138" cy="2032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oval" w="sm" len="sm"/>
            <a:tailEnd type="triangle" w="med" len="med"/>
          </a:ln>
        </p:spPr>
      </p:sp>
      <p:sp>
        <p:nvSpPr>
          <p:cNvPr id="1051655" name="文本框 1051654"/>
          <p:cNvSpPr txBox="1"/>
          <p:nvPr/>
        </p:nvSpPr>
        <p:spPr>
          <a:xfrm>
            <a:off x="6902450" y="2644775"/>
            <a:ext cx="2152650" cy="15525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GB" altLang="zh-CN" b="1">
                <a:solidFill>
                  <a:srgbClr val="10BC45"/>
                </a:solidFill>
              </a:rPr>
              <a:t>E-face</a:t>
            </a:r>
            <a:r>
              <a:rPr lang="en-GB" altLang="zh-CN"/>
              <a:t>: looking up at outer layer of membrane</a:t>
            </a:r>
            <a:endParaRPr lang="en-GB" altLang="zh-CN"/>
          </a:p>
        </p:txBody>
      </p:sp>
      <p:sp>
        <p:nvSpPr>
          <p:cNvPr id="1051657" name="矩形 1051656"/>
          <p:cNvSpPr/>
          <p:nvPr/>
        </p:nvSpPr>
        <p:spPr>
          <a:xfrm>
            <a:off x="563563" y="2305050"/>
            <a:ext cx="2640012" cy="26479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GB" altLang="zh-CN"/>
              <a:t>This revealed a smooth surface with small bumps sticking out. These were later </a:t>
            </a:r>
            <a:r>
              <a:rPr lang="en-GB" altLang="zh-CN">
                <a:highlight>
                  <a:srgbClr val="FFFF00"/>
                </a:highlight>
              </a:rPr>
              <a:t>identified as proteins. </a:t>
            </a:r>
            <a:endParaRPr lang="en-GB" altLang="zh-CN">
              <a:highlight>
                <a:srgbClr val="FFFF00"/>
              </a:highlight>
            </a:endParaRPr>
          </a:p>
        </p:txBody>
      </p:sp>
      <p:sp>
        <p:nvSpPr>
          <p:cNvPr id="1051658" name="矩形 1051657"/>
          <p:cNvSpPr/>
          <p:nvPr/>
        </p:nvSpPr>
        <p:spPr>
          <a:xfrm>
            <a:off x="563563" y="784225"/>
            <a:ext cx="8389937" cy="1187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GB" altLang="zh-CN"/>
              <a:t>In 1966, biologist Daniel </a:t>
            </a:r>
            <a:r>
              <a:rPr lang="en-GB" altLang="zh-CN" dirty="0" err="1"/>
              <a:t>Branton</a:t>
            </a:r>
            <a:r>
              <a:rPr lang="en-GB" altLang="zh-CN"/>
              <a:t> used freeze-fracturing to split cell membranes between the two lipid layers, revealing a 3D view of the surface texture. </a:t>
            </a:r>
            <a:endParaRPr lang="en-GB" altLang="zh-CN"/>
          </a:p>
        </p:txBody>
      </p:sp>
      <p:sp>
        <p:nvSpPr>
          <p:cNvPr id="1051656" name="文本框 1051655"/>
          <p:cNvSpPr txBox="1"/>
          <p:nvPr/>
        </p:nvSpPr>
        <p:spPr>
          <a:xfrm>
            <a:off x="6902450" y="4454525"/>
            <a:ext cx="2165350" cy="15525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GB" altLang="zh-CN" b="1">
                <a:solidFill>
                  <a:srgbClr val="10BC45"/>
                </a:solidFill>
              </a:rPr>
              <a:t>P-face</a:t>
            </a:r>
            <a:r>
              <a:rPr lang="en-GB" altLang="zh-CN"/>
              <a:t>: looking down on inner layer of membrane</a:t>
            </a:r>
            <a:endParaRPr lang="en-GB" altLang="zh-CN"/>
          </a:p>
        </p:txBody>
      </p:sp>
      <p:sp>
        <p:nvSpPr>
          <p:cNvPr id="1051661" name="直接连接符 1051660"/>
          <p:cNvSpPr/>
          <p:nvPr/>
        </p:nvSpPr>
        <p:spPr>
          <a:xfrm flipH="1">
            <a:off x="5368925" y="5243513"/>
            <a:ext cx="1481138" cy="2032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oval" w="sm" len="sm"/>
            <a:tailEnd type="triangle" w="med" len="med"/>
          </a:ln>
        </p:spPr>
      </p:sp>
      <p:pic>
        <p:nvPicPr>
          <p:cNvPr id="1051664" name="图片 1051663" descr="forward_arrow_colour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088" y="6167438"/>
            <a:ext cx="630237" cy="57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1665" name="图片 1051664" descr="notes_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788" y="150813"/>
            <a:ext cx="442912" cy="3873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51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51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051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51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051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051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655" grpId="0"/>
      <p:bldP spid="1051657" grpId="0"/>
      <p:bldP spid="1051656" grpId="0"/>
    </p:bldLst>
  </p:timing>
</p:sld>
</file>

<file path=ppt/tags/tag1.xml><?xml version="1.0" encoding="utf-8"?>
<p:tagLst xmlns:p="http://schemas.openxmlformats.org/presentationml/2006/main">
  <p:tag name="KSO_WM_UNIT_TABLE_BEAUTIFY" val="smartTable{900e0fe2-86f3-480d-ba0a-f3e266d92a58}"/>
</p:tagLst>
</file>

<file path=ppt/tags/tag2.xml><?xml version="1.0" encoding="utf-8"?>
<p:tagLst xmlns:p="http://schemas.openxmlformats.org/presentationml/2006/main">
  <p:tag name="KSO_WM_UNIT_TABLE_BEAUTIFY" val="smartTable{f030e881-c0e2-422d-ab81-c3e786083e6c}"/>
</p:tagLst>
</file>

<file path=ppt/tags/tag3.xml><?xml version="1.0" encoding="utf-8"?>
<p:tagLst xmlns:p="http://schemas.openxmlformats.org/presentationml/2006/main">
  <p:tag name="KSO_WM_BEAUTIFY_FLAG" val=""/>
  <p:tag name="KSO_WM_UNIT_PLACING_PICTURE_USER_VIEWPORT" val="{&quot;height&quot;:3819,&quot;width&quot;:9932}"/>
</p:tagLst>
</file>

<file path=ppt/tags/tag4.xml><?xml version="1.0" encoding="utf-8"?>
<p:tagLst xmlns:p="http://schemas.openxmlformats.org/presentationml/2006/main">
  <p:tag name="KSO_WM_BEAUTIFY_FLAG" val="#wm#"/>
  <p:tag name="KSO_WM_TEMPLATE_CATEGORY" val="custom"/>
  <p:tag name="KSO_WM_TEMPLATE_INDEX" val="20184560"/>
</p:tagLst>
</file>

<file path=ppt/tags/tag5.xml><?xml version="1.0" encoding="utf-8"?>
<p:tagLst xmlns:p="http://schemas.openxmlformats.org/presentationml/2006/main">
  <p:tag name="COMMONDATA" val="eyJoZGlkIjoiZThmNjAzMWJlZjFkMmQwODUwMTJkYzE2ODFiYmFmYTcifQ=="/>
  <p:tag name="KSO_WPP_MARK_KEY" val="29aa0b48-c2d4-49a3-aa4e-a47cd876d0aa"/>
  <p:tag name="commondata" val="eyJoZGlkIjoiYzYyZWQ5ZWExOThiNDRiNjQ5MDk3MmFkOWIzNzUxNTkifQ=="/>
</p:tagLst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Custom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Custom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Custom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7157</Words>
  <Application>WPS 演示</Application>
  <PresentationFormat>On-screen Show</PresentationFormat>
  <Paragraphs>296</Paragraphs>
  <Slides>32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32</vt:i4>
      </vt:variant>
    </vt:vector>
  </HeadingPairs>
  <TitlesOfParts>
    <vt:vector size="46" baseType="lpstr">
      <vt:lpstr>Arial</vt:lpstr>
      <vt:lpstr>宋体</vt:lpstr>
      <vt:lpstr>Wingdings</vt:lpstr>
      <vt:lpstr>黑体</vt:lpstr>
      <vt:lpstr>Wingdings</vt:lpstr>
      <vt:lpstr>Times New Roman</vt:lpstr>
      <vt:lpstr>微软雅黑</vt:lpstr>
      <vt:lpstr>Arial Unicode MS</vt:lpstr>
      <vt:lpstr>Default Design</vt:lpstr>
      <vt:lpstr>Custom Design</vt:lpstr>
      <vt:lpstr>1_Custom Design</vt:lpstr>
      <vt:lpstr>2_Custom Design</vt:lpstr>
      <vt:lpstr>3_Custom Design</vt:lpstr>
      <vt:lpstr>4_Custom Design</vt:lpstr>
      <vt:lpstr>PowerPoint 演示文稿</vt:lpstr>
      <vt:lpstr>PowerPoint 演示文稿</vt:lpstr>
      <vt:lpstr>PowerPoint 演示文稿</vt:lpstr>
      <vt:lpstr>PowerPoint 演示文稿</vt:lpstr>
      <vt:lpstr>What are membranes?</vt:lpstr>
      <vt:lpstr>Membranes: timeline of discovery</vt:lpstr>
      <vt:lpstr>Evidence for the Davson–Danielli model</vt:lpstr>
      <vt:lpstr>Problems with the Davson–Danielli model</vt:lpstr>
      <vt:lpstr>Evidence from freeze-fracturing</vt:lpstr>
      <vt:lpstr>The fluid mosaic model</vt:lpstr>
      <vt:lpstr>Exploring the fluid mosaic model</vt:lpstr>
      <vt:lpstr>Membrane models: true or false?</vt:lpstr>
      <vt:lpstr>PowerPoint 演示文稿</vt:lpstr>
      <vt:lpstr>Components of the membrane</vt:lpstr>
      <vt:lpstr>What are phospholipids?</vt:lpstr>
      <vt:lpstr>Phospholipids in water</vt:lpstr>
      <vt:lpstr>Phospholipids in membranes</vt:lpstr>
      <vt:lpstr>Membrane fluidity</vt:lpstr>
      <vt:lpstr>Cholesterol in cell membranes</vt:lpstr>
      <vt:lpstr>saturation and length of lipid tails</vt:lpstr>
      <vt:lpstr>Proteins in membranes</vt:lpstr>
      <vt:lpstr>Integral proteins</vt:lpstr>
      <vt:lpstr>Transport protein（integral）</vt:lpstr>
      <vt:lpstr>Peripheral proteins</vt:lpstr>
      <vt:lpstr> Glycolipids and glycoproteins </vt:lpstr>
      <vt:lpstr>Functions of membrane components</vt:lpstr>
      <vt:lpstr>Factors affecting membrane fluidity</vt:lpstr>
      <vt:lpstr>Cell membranes</vt:lpstr>
      <vt:lpstr>PowerPoint 演示文稿</vt:lpstr>
      <vt:lpstr>Glossary</vt:lpstr>
      <vt:lpstr>What’s the keyword?</vt:lpstr>
      <vt:lpstr>Multiple-choice quiz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5. Cell Membranes</dc:title>
  <dc:creator>Boardworks Ltd</dc:creator>
  <dc:subject>AS Biology</dc:subject>
  <cp:lastModifiedBy>predator</cp:lastModifiedBy>
  <cp:revision>839</cp:revision>
  <dcterms:created xsi:type="dcterms:W3CDTF">2003-09-13T07:39:00Z</dcterms:created>
  <dcterms:modified xsi:type="dcterms:W3CDTF">2023-11-20T00:32:40Z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9B59AEF41FFD4EF6A268E57CD8F81210_13</vt:lpwstr>
  </property>
  <property fmtid="{D5CDD505-2E9C-101B-9397-08002B2CF9AE}" pid="3" name="KSOProductBuildVer">
    <vt:lpwstr>2052-12.1.0.15374</vt:lpwstr>
  </property>
</Properties>
</file>